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4"/>
  </p:notesMasterIdLst>
  <p:sldIdLst>
    <p:sldId id="313" r:id="rId2"/>
    <p:sldId id="314" r:id="rId3"/>
    <p:sldId id="268" r:id="rId4"/>
    <p:sldId id="298" r:id="rId5"/>
    <p:sldId id="257" r:id="rId6"/>
    <p:sldId id="301" r:id="rId7"/>
    <p:sldId id="307" r:id="rId8"/>
    <p:sldId id="308" r:id="rId9"/>
    <p:sldId id="300" r:id="rId10"/>
    <p:sldId id="294" r:id="rId11"/>
    <p:sldId id="302" r:id="rId12"/>
    <p:sldId id="297" r:id="rId13"/>
    <p:sldId id="295" r:id="rId14"/>
    <p:sldId id="291" r:id="rId15"/>
    <p:sldId id="315" r:id="rId16"/>
    <p:sldId id="303" r:id="rId17"/>
    <p:sldId id="305" r:id="rId18"/>
    <p:sldId id="290" r:id="rId19"/>
    <p:sldId id="310" r:id="rId20"/>
    <p:sldId id="289" r:id="rId21"/>
    <p:sldId id="312" r:id="rId22"/>
    <p:sldId id="31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90" autoAdjust="0"/>
  </p:normalViewPr>
  <p:slideViewPr>
    <p:cSldViewPr snapToGrid="0">
      <p:cViewPr varScale="1">
        <p:scale>
          <a:sx n="90" d="100"/>
          <a:sy n="90" d="100"/>
        </p:scale>
        <p:origin x="533" y="72"/>
      </p:cViewPr>
      <p:guideLst/>
    </p:cSldViewPr>
  </p:slideViewPr>
  <p:notesTextViewPr>
    <p:cViewPr>
      <p:scale>
        <a:sx n="1" d="1"/>
        <a:sy n="1" d="1"/>
      </p:scale>
      <p:origin x="0" y="0"/>
    </p:cViewPr>
  </p:notesText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98EA2-964E-450F-A6FC-082958B7E7E8}"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EC22D-0231-4C6A-A151-7B6635402707}" type="slidenum">
              <a:rPr lang="en-US" smtClean="0"/>
              <a:t>‹#›</a:t>
            </a:fld>
            <a:endParaRPr lang="en-US"/>
          </a:p>
        </p:txBody>
      </p:sp>
    </p:spTree>
    <p:extLst>
      <p:ext uri="{BB962C8B-B14F-4D97-AF65-F5344CB8AC3E}">
        <p14:creationId xmlns:p14="http://schemas.microsoft.com/office/powerpoint/2010/main" val="168804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EC22D-0231-4C6A-A151-7B6635402707}" type="slidenum">
              <a:rPr lang="en-US" smtClean="0"/>
              <a:t>16</a:t>
            </a:fld>
            <a:endParaRPr lang="en-US"/>
          </a:p>
        </p:txBody>
      </p:sp>
    </p:spTree>
    <p:extLst>
      <p:ext uri="{BB962C8B-B14F-4D97-AF65-F5344CB8AC3E}">
        <p14:creationId xmlns:p14="http://schemas.microsoft.com/office/powerpoint/2010/main" val="135585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EC22D-0231-4C6A-A151-7B6635402707}" type="slidenum">
              <a:rPr lang="en-US" smtClean="0"/>
              <a:t>17</a:t>
            </a:fld>
            <a:endParaRPr lang="en-US"/>
          </a:p>
        </p:txBody>
      </p:sp>
    </p:spTree>
    <p:extLst>
      <p:ext uri="{BB962C8B-B14F-4D97-AF65-F5344CB8AC3E}">
        <p14:creationId xmlns:p14="http://schemas.microsoft.com/office/powerpoint/2010/main" val="197133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C64C6-6D0C-49E9-9EDB-9C0B4DEF0DB4}" type="datetime1">
              <a:rPr lang="en-US" smtClean="0"/>
              <a:t>11/21/2023</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4CC9F-8D2B-4DC1-B942-E2CF581DC257}" type="datetime1">
              <a:rPr lang="en-US" smtClean="0"/>
              <a:t>11/21/2023</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3FF5-DBB2-4E60-ADB0-DDBB5F4C36B6}" type="datetime1">
              <a:rPr lang="en-US" smtClean="0"/>
              <a:t>11/21/2023</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03182-E429-4881-B255-2F179A0364CE}" type="datetime1">
              <a:rPr lang="en-US" smtClean="0"/>
              <a:t>11/21/2023</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89F80-2ADF-4048-9B58-FD0CE60E1EFA}" type="datetime1">
              <a:rPr lang="en-US" smtClean="0"/>
              <a:t>11/21/2023</a:t>
            </a:fld>
            <a:endParaRPr lang="en-US"/>
          </a:p>
        </p:txBody>
      </p:sp>
      <p:sp>
        <p:nvSpPr>
          <p:cNvPr id="5" name="Footer Placeholder 4"/>
          <p:cNvSpPr>
            <a:spLocks noGrp="1"/>
          </p:cNvSpPr>
          <p:nvPr>
            <p:ph type="ftr" sz="quarter" idx="11"/>
          </p:nvPr>
        </p:nvSpPr>
        <p:spPr/>
        <p:txBody>
          <a:bodyPr/>
          <a:lstStyle/>
          <a:p>
            <a:r>
              <a:rPr lang="en-US"/>
              <a:t>Send any questions and comments to work@thetaylorhome.org</a:t>
            </a:r>
          </a:p>
        </p:txBody>
      </p:sp>
      <p:sp>
        <p:nvSpPr>
          <p:cNvPr id="6" name="Slide Number Placeholder 5"/>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2EF849-3470-4C49-893D-77CF51163040}" type="datetime1">
              <a:rPr lang="en-US" smtClean="0"/>
              <a:t>11/21/2023</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5F3723-83B1-4DBA-8ADC-2A3972D23E3C}" type="datetime1">
              <a:rPr lang="en-US" smtClean="0"/>
              <a:t>11/21/2023</a:t>
            </a:fld>
            <a:endParaRPr lang="en-US"/>
          </a:p>
        </p:txBody>
      </p:sp>
      <p:sp>
        <p:nvSpPr>
          <p:cNvPr id="8" name="Footer Placeholder 7"/>
          <p:cNvSpPr>
            <a:spLocks noGrp="1"/>
          </p:cNvSpPr>
          <p:nvPr>
            <p:ph type="ftr" sz="quarter" idx="11"/>
          </p:nvPr>
        </p:nvSpPr>
        <p:spPr/>
        <p:txBody>
          <a:bodyPr/>
          <a:lstStyle/>
          <a:p>
            <a:r>
              <a:rPr lang="en-US"/>
              <a:t>Send any questions and comments to work@thetaylorhome.org</a:t>
            </a:r>
          </a:p>
        </p:txBody>
      </p:sp>
      <p:sp>
        <p:nvSpPr>
          <p:cNvPr id="9" name="Slide Number Placeholder 8"/>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23290-928C-470C-9F97-A623AA48116A}" type="datetime1">
              <a:rPr lang="en-US" smtClean="0"/>
              <a:t>11/21/2023</a:t>
            </a:fld>
            <a:endParaRPr lang="en-US"/>
          </a:p>
        </p:txBody>
      </p:sp>
      <p:sp>
        <p:nvSpPr>
          <p:cNvPr id="4" name="Footer Placeholder 3"/>
          <p:cNvSpPr>
            <a:spLocks noGrp="1"/>
          </p:cNvSpPr>
          <p:nvPr>
            <p:ph type="ftr" sz="quarter" idx="11"/>
          </p:nvPr>
        </p:nvSpPr>
        <p:spPr/>
        <p:txBody>
          <a:bodyPr/>
          <a:lstStyle/>
          <a:p>
            <a:r>
              <a:rPr lang="en-US"/>
              <a:t>Send any questions and comments to work@thetaylorhome.org</a:t>
            </a:r>
          </a:p>
        </p:txBody>
      </p:sp>
      <p:sp>
        <p:nvSpPr>
          <p:cNvPr id="5" name="Slide Number Placeholder 4"/>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C3ACC-1FD4-4109-AA24-C71A0A9DD620}" type="datetime1">
              <a:rPr lang="en-US" smtClean="0"/>
              <a:t>11/21/2023</a:t>
            </a:fld>
            <a:endParaRPr lang="en-US"/>
          </a:p>
        </p:txBody>
      </p:sp>
      <p:sp>
        <p:nvSpPr>
          <p:cNvPr id="3" name="Footer Placeholder 2"/>
          <p:cNvSpPr>
            <a:spLocks noGrp="1"/>
          </p:cNvSpPr>
          <p:nvPr>
            <p:ph type="ftr" sz="quarter" idx="11"/>
          </p:nvPr>
        </p:nvSpPr>
        <p:spPr/>
        <p:txBody>
          <a:bodyPr/>
          <a:lstStyle/>
          <a:p>
            <a:r>
              <a:rPr lang="en-US"/>
              <a:t>Send any questions and comments to work@thetaylorhome.org</a:t>
            </a:r>
          </a:p>
        </p:txBody>
      </p:sp>
      <p:sp>
        <p:nvSpPr>
          <p:cNvPr id="4" name="Slide Number Placeholder 3"/>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1308-83E6-40ED-AE11-D1E819246A83}" type="datetime1">
              <a:rPr lang="en-US" smtClean="0"/>
              <a:t>11/21/2023</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92CA7-062D-4CAC-BF59-B4A1DB9AA63D}" type="datetime1">
              <a:rPr lang="en-US" smtClean="0"/>
              <a:t>11/21/2023</a:t>
            </a:fld>
            <a:endParaRPr lang="en-US"/>
          </a:p>
        </p:txBody>
      </p:sp>
      <p:sp>
        <p:nvSpPr>
          <p:cNvPr id="6" name="Footer Placeholder 5"/>
          <p:cNvSpPr>
            <a:spLocks noGrp="1"/>
          </p:cNvSpPr>
          <p:nvPr>
            <p:ph type="ftr" sz="quarter" idx="11"/>
          </p:nvPr>
        </p:nvSpPr>
        <p:spPr/>
        <p:txBody>
          <a:bodyPr/>
          <a:lstStyle/>
          <a:p>
            <a:r>
              <a:rPr lang="en-US"/>
              <a:t>Send any questions and comments to work@thetaylorhome.org</a:t>
            </a:r>
          </a:p>
        </p:txBody>
      </p:sp>
      <p:sp>
        <p:nvSpPr>
          <p:cNvPr id="7" name="Slide Number Placeholder 6"/>
          <p:cNvSpPr>
            <a:spLocks noGrp="1"/>
          </p:cNvSpPr>
          <p:nvPr>
            <p:ph type="sldNum" sz="quarter" idx="12"/>
          </p:nvPr>
        </p:nvSpPr>
        <p:spPr/>
        <p:txBody>
          <a:bodyPr/>
          <a:lstStyle/>
          <a:p>
            <a:fld id="{D0CDDEF3-91DE-459B-9022-341886D2DCB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1EA86-9209-4064-980C-DEB6EFA2BB19}" type="datetime1">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Send any questions and comments to work@thetaylorhome.org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DEF3-91DE-459B-9022-341886D2DC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blackfreedom.proquest.com/wp-content/uploads/2020/09/dredscott4.pdf" TargetMode="External"/><Relationship Id="rId2" Type="http://schemas.openxmlformats.org/officeDocument/2006/relationships/hyperlink" Target="http://blackfreedom.proquest.com/wp-content/uploads/2020/09/dredscott3.pdf"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nstitution.org/1-Constitution/bouv/bouvier_c.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nstitution.org/1-Constitution/bouv/bouvier_c.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ebstersdictionary1828.com/Dictionary/person"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6023-3C42-4544-9A43-287E92B3B975}"/>
              </a:ext>
            </a:extLst>
          </p:cNvPr>
          <p:cNvSpPr>
            <a:spLocks noGrp="1"/>
          </p:cNvSpPr>
          <p:nvPr>
            <p:ph type="title"/>
          </p:nvPr>
        </p:nvSpPr>
        <p:spPr>
          <a:xfrm>
            <a:off x="482885" y="2507191"/>
            <a:ext cx="10964049" cy="1325563"/>
          </a:xfrm>
        </p:spPr>
        <p:txBody>
          <a:bodyPr>
            <a:noAutofit/>
          </a:bodyPr>
          <a:lstStyle/>
          <a:p>
            <a:pPr algn="ctr"/>
            <a:r>
              <a:rPr lang="en-US" sz="6600" b="1" i="1" dirty="0"/>
              <a:t>Roe v. Wade, </a:t>
            </a:r>
            <a:r>
              <a:rPr lang="en-US" sz="6600" b="1" dirty="0"/>
              <a:t>January 22, 1973</a:t>
            </a:r>
            <a:br>
              <a:rPr lang="en-US" sz="6600" b="1" i="1" dirty="0"/>
            </a:br>
            <a:br>
              <a:rPr lang="en-US" sz="6600" b="1" i="1" dirty="0"/>
            </a:br>
            <a:r>
              <a:rPr lang="en-US" sz="6600" b="1" dirty="0"/>
              <a:t>A Landmark Reform?</a:t>
            </a:r>
            <a:br>
              <a:rPr lang="en-US" sz="6600" b="1" dirty="0"/>
            </a:br>
            <a:r>
              <a:rPr lang="en-US" sz="6600" b="1" dirty="0"/>
              <a:t>Or a Constitutional Disaster?</a:t>
            </a:r>
            <a:endParaRPr lang="en-US" sz="6600" b="1" i="1" dirty="0"/>
          </a:p>
        </p:txBody>
      </p:sp>
      <p:sp>
        <p:nvSpPr>
          <p:cNvPr id="4" name="Footer Placeholder 3">
            <a:extLst>
              <a:ext uri="{FF2B5EF4-FFF2-40B4-BE49-F238E27FC236}">
                <a16:creationId xmlns:a16="http://schemas.microsoft.com/office/drawing/2014/main" id="{EB706693-8FEA-4083-AB28-EECF6640F5DE}"/>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7921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D89559-24BC-4322-B485-39014DCFAC8C}"/>
              </a:ext>
            </a:extLst>
          </p:cNvPr>
          <p:cNvSpPr txBox="1"/>
          <p:nvPr/>
        </p:nvSpPr>
        <p:spPr>
          <a:xfrm>
            <a:off x="3284346" y="562586"/>
            <a:ext cx="8802685" cy="3170099"/>
          </a:xfrm>
          <a:prstGeom prst="rect">
            <a:avLst/>
          </a:prstGeom>
          <a:noFill/>
        </p:spPr>
        <p:txBody>
          <a:bodyPr wrap="square" rtlCol="0">
            <a:spAutoFit/>
          </a:bodyPr>
          <a:lstStyle/>
          <a:p>
            <a:r>
              <a:rPr lang="en-US" sz="3200" b="1" dirty="0"/>
              <a:t>3.7. </a:t>
            </a:r>
            <a:r>
              <a:rPr lang="en-US" sz="3200" b="1" i="1" dirty="0"/>
              <a:t>Marbury’s </a:t>
            </a:r>
            <a:r>
              <a:rPr lang="en-US" sz="3200" b="1" dirty="0"/>
              <a:t>phraseology begs two questions:</a:t>
            </a:r>
          </a:p>
          <a:p>
            <a:r>
              <a:rPr lang="en-US" sz="2800" dirty="0"/>
              <a:t>Q1: “…w</a:t>
            </a:r>
            <a:r>
              <a:rPr lang="en-US" sz="2800" dirty="0">
                <a:effectLst/>
              </a:rPr>
              <a:t>hether an act </a:t>
            </a:r>
            <a:r>
              <a:rPr lang="en-US" sz="2800" b="1" dirty="0">
                <a:effectLst/>
              </a:rPr>
              <a:t>[or </a:t>
            </a:r>
            <a:r>
              <a:rPr lang="en-US" sz="2800" b="1" u="sng" dirty="0">
                <a:effectLst/>
              </a:rPr>
              <a:t>judicial opinion??]</a:t>
            </a:r>
            <a:r>
              <a:rPr lang="en-US" sz="2800" b="1" dirty="0">
                <a:effectLst/>
              </a:rPr>
              <a:t>,</a:t>
            </a:r>
            <a:r>
              <a:rPr lang="en-US" sz="2800" dirty="0">
                <a:effectLst/>
              </a:rPr>
              <a:t> repugnant to the constitution, can become the law of the land, </a:t>
            </a:r>
            <a:r>
              <a:rPr lang="en-US" sz="2800" b="0" dirty="0">
                <a:solidFill>
                  <a:srgbClr val="333333"/>
                </a:solidFill>
                <a:effectLst/>
              </a:rPr>
              <a:t>is a question deeply interesting to the United States</a:t>
            </a:r>
            <a:r>
              <a:rPr lang="en-US" sz="2800" dirty="0">
                <a:effectLst/>
              </a:rPr>
              <a:t>” </a:t>
            </a:r>
          </a:p>
          <a:p>
            <a:r>
              <a:rPr lang="en-US" sz="2800" dirty="0"/>
              <a:t>Q2: </a:t>
            </a:r>
            <a:r>
              <a:rPr lang="en-US" sz="2800" i="1" dirty="0">
                <a:solidFill>
                  <a:srgbClr val="333333"/>
                </a:solidFill>
              </a:rPr>
              <a:t>“(A)</a:t>
            </a:r>
            <a:r>
              <a:rPr lang="en-US" sz="2800" b="0" i="1" dirty="0">
                <a:solidFill>
                  <a:srgbClr val="333333"/>
                </a:solidFill>
                <a:effectLst/>
              </a:rPr>
              <a:t>n act of the legislature </a:t>
            </a:r>
            <a:r>
              <a:rPr lang="en-US" sz="2800" b="1" dirty="0">
                <a:effectLst/>
              </a:rPr>
              <a:t>[or </a:t>
            </a:r>
            <a:r>
              <a:rPr lang="en-US" sz="2800" b="1" u="sng" dirty="0">
                <a:effectLst/>
              </a:rPr>
              <a:t>judicial opinion??]</a:t>
            </a:r>
            <a:r>
              <a:rPr lang="en-US" sz="2800" dirty="0">
                <a:effectLst/>
              </a:rPr>
              <a:t> </a:t>
            </a:r>
            <a:r>
              <a:rPr lang="en-US" sz="2800" b="0" i="1" dirty="0">
                <a:solidFill>
                  <a:srgbClr val="333333"/>
                </a:solidFill>
                <a:effectLst/>
              </a:rPr>
              <a:t>repugnant to the constitution is void…”. </a:t>
            </a:r>
          </a:p>
          <a:p>
            <a:r>
              <a:rPr lang="en-US" sz="2800" b="0" i="1" dirty="0">
                <a:solidFill>
                  <a:srgbClr val="333333"/>
                </a:solidFill>
                <a:effectLst/>
              </a:rPr>
              <a:t>Marbury </a:t>
            </a:r>
            <a:r>
              <a:rPr lang="en-US" sz="2800" b="0" dirty="0">
                <a:solidFill>
                  <a:srgbClr val="333333"/>
                </a:solidFill>
                <a:effectLst/>
              </a:rPr>
              <a:t>continues:</a:t>
            </a:r>
            <a:endParaRPr lang="en-US" sz="2800" b="0" i="1" dirty="0">
              <a:solidFill>
                <a:srgbClr val="333333"/>
              </a:solidFill>
              <a:effectLst/>
            </a:endParaRPr>
          </a:p>
        </p:txBody>
      </p:sp>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a:xfrm>
            <a:off x="8593666" y="2926193"/>
            <a:ext cx="4114800" cy="365125"/>
          </a:xfrm>
        </p:spPr>
        <p:txBody>
          <a:bodyPr/>
          <a:lstStyle/>
          <a:p>
            <a:r>
              <a:rPr lang="en-US" dirty="0"/>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1770024" y="0"/>
            <a:ext cx="9628080" cy="769441"/>
          </a:xfrm>
          <a:prstGeom prst="rect">
            <a:avLst/>
          </a:prstGeom>
          <a:noFill/>
        </p:spPr>
        <p:txBody>
          <a:bodyPr wrap="square" rtlCol="0">
            <a:spAutoFit/>
          </a:bodyPr>
          <a:lstStyle/>
          <a:p>
            <a:r>
              <a:rPr lang="en-US" sz="4400" b="1" dirty="0">
                <a:latin typeface="+mj-lt"/>
              </a:rPr>
              <a:t>3. Constitutional law violated (continued)</a:t>
            </a:r>
            <a:endParaRPr lang="en-US" sz="4400" dirty="0"/>
          </a:p>
        </p:txBody>
      </p:sp>
      <p:sp>
        <p:nvSpPr>
          <p:cNvPr id="4" name="TextBox 3">
            <a:extLst>
              <a:ext uri="{FF2B5EF4-FFF2-40B4-BE49-F238E27FC236}">
                <a16:creationId xmlns:a16="http://schemas.microsoft.com/office/drawing/2014/main" id="{D11D5C58-060E-4633-9471-AFFA8FB26AA6}"/>
              </a:ext>
            </a:extLst>
          </p:cNvPr>
          <p:cNvSpPr txBox="1"/>
          <p:nvPr/>
        </p:nvSpPr>
        <p:spPr>
          <a:xfrm>
            <a:off x="0" y="936010"/>
            <a:ext cx="11106364" cy="1261884"/>
          </a:xfrm>
          <a:prstGeom prst="rect">
            <a:avLst/>
          </a:prstGeom>
          <a:noFill/>
        </p:spPr>
        <p:txBody>
          <a:bodyPr wrap="square" rtlCol="0">
            <a:spAutoFit/>
          </a:bodyPr>
          <a:lstStyle/>
          <a:p>
            <a:pPr algn="l"/>
            <a:endParaRPr lang="en-US" sz="2800" b="0" i="1" dirty="0">
              <a:solidFill>
                <a:srgbClr val="333333"/>
              </a:solidFill>
              <a:effectLst/>
            </a:endParaRPr>
          </a:p>
          <a:p>
            <a:endParaRPr lang="en-US" sz="2400" dirty="0">
              <a:solidFill>
                <a:srgbClr val="FF0000"/>
              </a:solidFill>
            </a:endParaRPr>
          </a:p>
          <a:p>
            <a:pPr algn="l"/>
            <a:endParaRPr lang="en-US" sz="2400" dirty="0">
              <a:solidFill>
                <a:srgbClr val="333333"/>
              </a:solidFill>
            </a:endParaRPr>
          </a:p>
        </p:txBody>
      </p:sp>
      <p:pic>
        <p:nvPicPr>
          <p:cNvPr id="3076" name="Picture 4" descr="Marbury vs. Madison and Judicial Review Robert Lowry ...">
            <a:extLst>
              <a:ext uri="{FF2B5EF4-FFF2-40B4-BE49-F238E27FC236}">
                <a16:creationId xmlns:a16="http://schemas.microsoft.com/office/drawing/2014/main" id="{A9CCAA86-33C6-4A15-8D9A-F9C7A7BD2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88" y="769144"/>
            <a:ext cx="2756985" cy="2756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28B4DA-11D4-4A2F-92C7-160842A271FC}"/>
              </a:ext>
            </a:extLst>
          </p:cNvPr>
          <p:cNvSpPr txBox="1"/>
          <p:nvPr/>
        </p:nvSpPr>
        <p:spPr>
          <a:xfrm>
            <a:off x="273378" y="3675067"/>
            <a:ext cx="11645243" cy="3108543"/>
          </a:xfrm>
          <a:prstGeom prst="rect">
            <a:avLst/>
          </a:prstGeom>
          <a:noFill/>
        </p:spPr>
        <p:txBody>
          <a:bodyPr wrap="square" rtlCol="0">
            <a:spAutoFit/>
          </a:bodyPr>
          <a:lstStyle/>
          <a:p>
            <a:r>
              <a:rPr lang="en-US" sz="2800" i="1" dirty="0"/>
              <a:t> </a:t>
            </a:r>
            <a:r>
              <a:rPr lang="en-US" sz="2800" b="0" i="1" dirty="0">
                <a:effectLst/>
              </a:rPr>
              <a:t>“It is a proposition too plain to be contested, that the constitution controls any legislative act </a:t>
            </a:r>
            <a:r>
              <a:rPr lang="en-US" sz="2800" b="1" i="1" dirty="0">
                <a:effectLst/>
              </a:rPr>
              <a:t>[judicial act?] </a:t>
            </a:r>
            <a:r>
              <a:rPr lang="en-US" sz="2800" b="0" i="1" dirty="0">
                <a:effectLst/>
              </a:rPr>
              <a:t>repugnant to it; or, that the legislature </a:t>
            </a:r>
            <a:r>
              <a:rPr lang="en-US" sz="2800" b="1" i="1" dirty="0">
                <a:effectLst/>
              </a:rPr>
              <a:t>[courts?] </a:t>
            </a:r>
            <a:r>
              <a:rPr lang="en-US" sz="2800" b="0" i="1" dirty="0">
                <a:effectLst/>
              </a:rPr>
              <a:t>may alter the constitution by an ordinary act.</a:t>
            </a:r>
          </a:p>
          <a:p>
            <a:pPr algn="l"/>
            <a:r>
              <a:rPr lang="en-US" sz="2800" b="0" i="1" dirty="0">
                <a:effectLst/>
              </a:rPr>
              <a:t>Between these alternatives there is no middle ground. The constitution is either a superior, paramount law, unchangeable by ordinary means, or it is on a level with ordinary legislative acts </a:t>
            </a:r>
            <a:r>
              <a:rPr lang="en-US" sz="2800" b="1" i="1" dirty="0">
                <a:effectLst/>
              </a:rPr>
              <a:t>[court opinions?]</a:t>
            </a:r>
            <a:r>
              <a:rPr lang="en-US" sz="2800" b="0" i="1" dirty="0">
                <a:effectLst/>
              </a:rPr>
              <a:t>, and like other acts</a:t>
            </a:r>
            <a:r>
              <a:rPr lang="en-US" sz="2800" b="1" i="1" dirty="0">
                <a:effectLst/>
              </a:rPr>
              <a:t> [opinions?]</a:t>
            </a:r>
            <a:r>
              <a:rPr lang="en-US" sz="2800" b="0" i="1" dirty="0">
                <a:effectLst/>
              </a:rPr>
              <a:t>, is alterable when the legislature </a:t>
            </a:r>
            <a:r>
              <a:rPr lang="en-US" sz="2800" b="1" i="1" dirty="0">
                <a:effectLst/>
              </a:rPr>
              <a:t>[courts?] </a:t>
            </a:r>
            <a:r>
              <a:rPr lang="en-US" sz="2800" b="0" i="1" dirty="0">
                <a:effectLst/>
              </a:rPr>
              <a:t>shall please to alter it…”</a:t>
            </a:r>
          </a:p>
        </p:txBody>
      </p:sp>
    </p:spTree>
    <p:extLst>
      <p:ext uri="{BB962C8B-B14F-4D97-AF65-F5344CB8AC3E}">
        <p14:creationId xmlns:p14="http://schemas.microsoft.com/office/powerpoint/2010/main" val="32830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E565-DD28-4C81-9964-1BF6FB0DE225}"/>
              </a:ext>
            </a:extLst>
          </p:cNvPr>
          <p:cNvSpPr>
            <a:spLocks noGrp="1"/>
          </p:cNvSpPr>
          <p:nvPr>
            <p:ph type="title"/>
          </p:nvPr>
        </p:nvSpPr>
        <p:spPr>
          <a:xfrm>
            <a:off x="838200" y="60989"/>
            <a:ext cx="10515600" cy="744484"/>
          </a:xfrm>
        </p:spPr>
        <p:txBody>
          <a:bodyPr>
            <a:normAutofit/>
          </a:bodyPr>
          <a:lstStyle/>
          <a:p>
            <a:pPr algn="ctr"/>
            <a:r>
              <a:rPr lang="en-US" b="1" dirty="0"/>
              <a:t>4. Recover the stolen State power!</a:t>
            </a:r>
            <a:endParaRPr lang="en-US" dirty="0"/>
          </a:p>
        </p:txBody>
      </p:sp>
      <p:sp>
        <p:nvSpPr>
          <p:cNvPr id="3" name="Content Placeholder 2">
            <a:extLst>
              <a:ext uri="{FF2B5EF4-FFF2-40B4-BE49-F238E27FC236}">
                <a16:creationId xmlns:a16="http://schemas.microsoft.com/office/drawing/2014/main" id="{E3D2E6F2-950E-454D-8511-1E3B8EACC8D7}"/>
              </a:ext>
            </a:extLst>
          </p:cNvPr>
          <p:cNvSpPr>
            <a:spLocks noGrp="1"/>
          </p:cNvSpPr>
          <p:nvPr>
            <p:ph idx="1"/>
          </p:nvPr>
        </p:nvSpPr>
        <p:spPr>
          <a:xfrm>
            <a:off x="227839" y="895323"/>
            <a:ext cx="7621521" cy="3162497"/>
          </a:xfrm>
        </p:spPr>
        <p:txBody>
          <a:bodyPr>
            <a:normAutofit/>
          </a:bodyPr>
          <a:lstStyle/>
          <a:p>
            <a:pPr marL="0" indent="0">
              <a:buNone/>
            </a:pPr>
            <a:r>
              <a:rPr lang="en-US" sz="3200" b="1" i="1" dirty="0"/>
              <a:t>4.1. Past State resistance to unconstitutional Federal action </a:t>
            </a:r>
          </a:p>
          <a:p>
            <a:pPr marL="0" indent="0">
              <a:buNone/>
            </a:pPr>
            <a:r>
              <a:rPr lang="en-US" sz="3200" b="1" dirty="0"/>
              <a:t>     </a:t>
            </a:r>
            <a:r>
              <a:rPr lang="en-US" sz="3000" b="1" dirty="0"/>
              <a:t>4.1.a.</a:t>
            </a:r>
            <a:r>
              <a:rPr lang="en-US" sz="3000" b="1" dirty="0">
                <a:effectLst/>
              </a:rPr>
              <a:t> </a:t>
            </a:r>
            <a:r>
              <a:rPr lang="en-US" sz="3000" b="1" dirty="0"/>
              <a:t>Alien &amp; Sedition Acts (1798)</a:t>
            </a:r>
            <a:r>
              <a:rPr lang="en-US" sz="3000" b="1" dirty="0">
                <a:effectLst/>
              </a:rPr>
              <a:t>:</a:t>
            </a:r>
            <a:r>
              <a:rPr lang="en-US" sz="3000" b="0" dirty="0">
                <a:effectLst/>
              </a:rPr>
              <a:t> </a:t>
            </a:r>
            <a:r>
              <a:rPr lang="en-US" sz="3000" dirty="0"/>
              <a:t>The</a:t>
            </a:r>
            <a:r>
              <a:rPr lang="en-US" sz="3000" i="1" dirty="0"/>
              <a:t> </a:t>
            </a:r>
            <a:r>
              <a:rPr lang="en-US" sz="3000" b="0" i="1" dirty="0">
                <a:effectLst/>
              </a:rPr>
              <a:t>Kentucky and Virginia Resolutions</a:t>
            </a:r>
            <a:r>
              <a:rPr lang="en-US" sz="3000" b="0" dirty="0">
                <a:effectLst/>
              </a:rPr>
              <a:t> resisted the </a:t>
            </a:r>
            <a:r>
              <a:rPr lang="en-US" sz="3000" b="0" i="1" dirty="0">
                <a:effectLst/>
              </a:rPr>
              <a:t>Alien &amp; Seditions Acts</a:t>
            </a:r>
            <a:endParaRPr lang="en-US" sz="3000" b="0" dirty="0">
              <a:effectLst/>
            </a:endParaRPr>
          </a:p>
          <a:p>
            <a:pPr marL="0" indent="0">
              <a:buNone/>
            </a:pPr>
            <a:r>
              <a:rPr lang="en-US" sz="1700" b="0" dirty="0">
                <a:solidFill>
                  <a:srgbClr val="0070C0"/>
                </a:solidFill>
                <a:effectLst/>
              </a:rPr>
              <a:t>https://mtsu.edu/first-amendment/article/877/virginia-and-kentucky-resolutions-of-1798</a:t>
            </a:r>
          </a:p>
          <a:p>
            <a:endParaRPr lang="en-US" sz="2800" dirty="0">
              <a:solidFill>
                <a:srgbClr val="333333"/>
              </a:solidFill>
            </a:endParaRPr>
          </a:p>
          <a:p>
            <a:pPr marL="0" indent="0">
              <a:buNone/>
            </a:pPr>
            <a:endParaRPr lang="en-US" dirty="0"/>
          </a:p>
        </p:txBody>
      </p:sp>
      <p:sp>
        <p:nvSpPr>
          <p:cNvPr id="4" name="Footer Placeholder 3">
            <a:extLst>
              <a:ext uri="{FF2B5EF4-FFF2-40B4-BE49-F238E27FC236}">
                <a16:creationId xmlns:a16="http://schemas.microsoft.com/office/drawing/2014/main" id="{2FE630D7-F4FF-4DAA-AA19-8F84B48912BF}"/>
              </a:ext>
            </a:extLst>
          </p:cNvPr>
          <p:cNvSpPr>
            <a:spLocks noGrp="1"/>
          </p:cNvSpPr>
          <p:nvPr>
            <p:ph type="ftr" sz="quarter" idx="11"/>
          </p:nvPr>
        </p:nvSpPr>
        <p:spPr>
          <a:xfrm>
            <a:off x="2106202" y="6379769"/>
            <a:ext cx="4114800" cy="365125"/>
          </a:xfrm>
        </p:spPr>
        <p:txBody>
          <a:bodyPr/>
          <a:lstStyle/>
          <a:p>
            <a:r>
              <a:rPr lang="en-US" dirty="0"/>
              <a:t>Send any questions and comments to work@thetaylorhome.org</a:t>
            </a:r>
          </a:p>
        </p:txBody>
      </p:sp>
      <p:sp>
        <p:nvSpPr>
          <p:cNvPr id="6" name="TextBox 5">
            <a:extLst>
              <a:ext uri="{FF2B5EF4-FFF2-40B4-BE49-F238E27FC236}">
                <a16:creationId xmlns:a16="http://schemas.microsoft.com/office/drawing/2014/main" id="{EE24BC0A-2ED9-45B2-85B7-9DC9A5D78793}"/>
              </a:ext>
            </a:extLst>
          </p:cNvPr>
          <p:cNvSpPr txBox="1"/>
          <p:nvPr/>
        </p:nvSpPr>
        <p:spPr>
          <a:xfrm>
            <a:off x="7740242" y="1318717"/>
            <a:ext cx="4114799" cy="1938992"/>
          </a:xfrm>
          <a:prstGeom prst="rect">
            <a:avLst/>
          </a:prstGeom>
          <a:noFill/>
        </p:spPr>
        <p:txBody>
          <a:bodyPr wrap="square">
            <a:spAutoFit/>
          </a:bodyPr>
          <a:lstStyle/>
          <a:p>
            <a:r>
              <a:rPr lang="en-US" sz="2400" b="0" i="0" dirty="0">
                <a:solidFill>
                  <a:srgbClr val="333333"/>
                </a:solidFill>
                <a:effectLst/>
              </a:rPr>
              <a:t>"where powers are assumed which have not been delegated, a nullification of the act is the rightful remedy…”</a:t>
            </a:r>
          </a:p>
          <a:p>
            <a:r>
              <a:rPr lang="en-US" sz="2400" b="0" i="0" dirty="0">
                <a:solidFill>
                  <a:srgbClr val="333333"/>
                </a:solidFill>
                <a:effectLst/>
              </a:rPr>
              <a:t>     – Thomas Jefferson</a:t>
            </a:r>
            <a:endParaRPr lang="en-US" sz="2400" dirty="0"/>
          </a:p>
        </p:txBody>
      </p:sp>
      <p:pic>
        <p:nvPicPr>
          <p:cNvPr id="4098" name="Picture 2" descr="1798: Sedition Act Reins in Newly Established Freedoms ...">
            <a:extLst>
              <a:ext uri="{FF2B5EF4-FFF2-40B4-BE49-F238E27FC236}">
                <a16:creationId xmlns:a16="http://schemas.microsoft.com/office/drawing/2014/main" id="{E660D377-638C-41BC-96E3-6F0E2C9A4A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90" r="28606" b="41236"/>
          <a:stretch/>
        </p:blipFill>
        <p:spPr bwMode="auto">
          <a:xfrm>
            <a:off x="596332" y="3977032"/>
            <a:ext cx="1573615" cy="2041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F9DC72-0914-46BE-8074-7B6D3A294B05}"/>
              </a:ext>
            </a:extLst>
          </p:cNvPr>
          <p:cNvSpPr txBox="1"/>
          <p:nvPr/>
        </p:nvSpPr>
        <p:spPr>
          <a:xfrm>
            <a:off x="596332" y="6092799"/>
            <a:ext cx="1828368" cy="707886"/>
          </a:xfrm>
          <a:prstGeom prst="rect">
            <a:avLst/>
          </a:prstGeom>
          <a:noFill/>
        </p:spPr>
        <p:txBody>
          <a:bodyPr wrap="square" rtlCol="0">
            <a:spAutoFit/>
          </a:bodyPr>
          <a:lstStyle/>
          <a:p>
            <a:r>
              <a:rPr lang="en-US" sz="2000" dirty="0"/>
              <a:t>Cong. Matthew Lyon (Vermont)</a:t>
            </a:r>
          </a:p>
        </p:txBody>
      </p:sp>
      <p:sp>
        <p:nvSpPr>
          <p:cNvPr id="7" name="TextBox 6">
            <a:extLst>
              <a:ext uri="{FF2B5EF4-FFF2-40B4-BE49-F238E27FC236}">
                <a16:creationId xmlns:a16="http://schemas.microsoft.com/office/drawing/2014/main" id="{CC1A0823-3B63-4C0B-9536-B7C6721CE2FE}"/>
              </a:ext>
            </a:extLst>
          </p:cNvPr>
          <p:cNvSpPr txBox="1"/>
          <p:nvPr/>
        </p:nvSpPr>
        <p:spPr>
          <a:xfrm>
            <a:off x="2348463" y="4041836"/>
            <a:ext cx="2784297" cy="2031325"/>
          </a:xfrm>
          <a:prstGeom prst="rect">
            <a:avLst/>
          </a:prstGeom>
          <a:noFill/>
        </p:spPr>
        <p:txBody>
          <a:bodyPr wrap="square" rtlCol="0">
            <a:spAutoFit/>
          </a:bodyPr>
          <a:lstStyle/>
          <a:p>
            <a:r>
              <a:rPr lang="en-US" b="0" i="0" dirty="0">
                <a:solidFill>
                  <a:srgbClr val="333333"/>
                </a:solidFill>
                <a:effectLst/>
                <a:latin typeface="verdana" panose="020B0604030504040204" pitchFamily="34" charset="0"/>
              </a:rPr>
              <a:t>Wrote a letter that criticized President Adams' "unbounded thirst for ridiculous pomp, foolish adulation, and self avarice" </a:t>
            </a:r>
            <a:endParaRPr lang="en-US" dirty="0"/>
          </a:p>
        </p:txBody>
      </p:sp>
      <p:pic>
        <p:nvPicPr>
          <p:cNvPr id="4100" name="Picture 4" descr="Jail Svg Png Icon Free Download (#504951) - OnlineWebFonts.COM">
            <a:extLst>
              <a:ext uri="{FF2B5EF4-FFF2-40B4-BE49-F238E27FC236}">
                <a16:creationId xmlns:a16="http://schemas.microsoft.com/office/drawing/2014/main" id="{91DF2ADC-C6D9-4AFD-817D-03D5D8F11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661" y="3894335"/>
            <a:ext cx="2486595" cy="24865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ews Editor Reading Letters | ClipArt ETC">
            <a:extLst>
              <a:ext uri="{FF2B5EF4-FFF2-40B4-BE49-F238E27FC236}">
                <a16:creationId xmlns:a16="http://schemas.microsoft.com/office/drawing/2014/main" id="{E81E84C0-7A2D-49C4-A2A5-80C6D6B94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848" y="3822363"/>
            <a:ext cx="2330173" cy="23252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2C69CC-A69F-4098-B396-83CDAA2A0BE4}"/>
              </a:ext>
            </a:extLst>
          </p:cNvPr>
          <p:cNvSpPr txBox="1"/>
          <p:nvPr/>
        </p:nvSpPr>
        <p:spPr>
          <a:xfrm>
            <a:off x="5886792" y="6157894"/>
            <a:ext cx="2192553" cy="707886"/>
          </a:xfrm>
          <a:prstGeom prst="rect">
            <a:avLst/>
          </a:prstGeom>
          <a:noFill/>
        </p:spPr>
        <p:txBody>
          <a:bodyPr wrap="square" rtlCol="0">
            <a:spAutoFit/>
          </a:bodyPr>
          <a:lstStyle/>
          <a:p>
            <a:r>
              <a:rPr lang="en-US" sz="2000" dirty="0"/>
              <a:t>Newspaper editors critical of Adams</a:t>
            </a:r>
          </a:p>
        </p:txBody>
      </p:sp>
      <p:sp>
        <p:nvSpPr>
          <p:cNvPr id="9" name="Plus Sign 8">
            <a:extLst>
              <a:ext uri="{FF2B5EF4-FFF2-40B4-BE49-F238E27FC236}">
                <a16:creationId xmlns:a16="http://schemas.microsoft.com/office/drawing/2014/main" id="{AE667EAC-0093-4FAC-9E40-768033774E61}"/>
              </a:ext>
            </a:extLst>
          </p:cNvPr>
          <p:cNvSpPr/>
          <p:nvPr/>
        </p:nvSpPr>
        <p:spPr>
          <a:xfrm>
            <a:off x="5009669" y="464552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quals 9">
            <a:extLst>
              <a:ext uri="{FF2B5EF4-FFF2-40B4-BE49-F238E27FC236}">
                <a16:creationId xmlns:a16="http://schemas.microsoft.com/office/drawing/2014/main" id="{0853E145-FA6B-4FCC-AF5F-9D5037D93A80}"/>
              </a:ext>
            </a:extLst>
          </p:cNvPr>
          <p:cNvSpPr/>
          <p:nvPr/>
        </p:nvSpPr>
        <p:spPr>
          <a:xfrm>
            <a:off x="8132352" y="471775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68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2E6F2-950E-454D-8511-1E3B8EACC8D7}"/>
              </a:ext>
            </a:extLst>
          </p:cNvPr>
          <p:cNvSpPr>
            <a:spLocks noGrp="1"/>
          </p:cNvSpPr>
          <p:nvPr>
            <p:ph idx="1"/>
          </p:nvPr>
        </p:nvSpPr>
        <p:spPr>
          <a:xfrm>
            <a:off x="838200" y="1242456"/>
            <a:ext cx="11566988" cy="5615544"/>
          </a:xfrm>
        </p:spPr>
        <p:txBody>
          <a:bodyPr>
            <a:normAutofit fontScale="92500" lnSpcReduction="10000"/>
          </a:bodyPr>
          <a:lstStyle/>
          <a:p>
            <a:pPr marL="0" indent="0">
              <a:buNone/>
            </a:pPr>
            <a:r>
              <a:rPr lang="en-US" sz="3200" b="1" dirty="0"/>
              <a:t>4.1.b. Dred Scott decision (1857)</a:t>
            </a:r>
            <a:r>
              <a:rPr lang="en-US" sz="3200" dirty="0"/>
              <a:t>: </a:t>
            </a:r>
            <a:r>
              <a:rPr lang="en-US" sz="3000" dirty="0"/>
              <a:t>Maine and Massachusetts legislatures passed Resolutions that </a:t>
            </a:r>
            <a:r>
              <a:rPr lang="en-US" sz="3000" u="sng" dirty="0"/>
              <a:t>nullified</a:t>
            </a:r>
            <a:r>
              <a:rPr lang="en-US" sz="3000" dirty="0"/>
              <a:t> this decision within their respective borders</a:t>
            </a:r>
          </a:p>
          <a:p>
            <a:pPr marL="0" indent="0">
              <a:buNone/>
            </a:pPr>
            <a:endParaRPr lang="en-US" sz="3000" b="0" dirty="0">
              <a:effectLst/>
              <a:hlinkClick r:id="rId2"/>
            </a:endParaRPr>
          </a:p>
          <a:p>
            <a:pPr marL="0" indent="0">
              <a:buNone/>
            </a:pPr>
            <a:endParaRPr lang="en-US" sz="1400" b="0" dirty="0">
              <a:effectLst/>
              <a:hlinkClick r:id="rId2"/>
            </a:endParaRPr>
          </a:p>
          <a:p>
            <a:pPr marL="0" indent="0">
              <a:buNone/>
            </a:pPr>
            <a:endParaRPr lang="en-US" sz="1400" b="0" dirty="0">
              <a:effectLst/>
              <a:hlinkClick r:id="rId2"/>
            </a:endParaRPr>
          </a:p>
          <a:p>
            <a:pPr marL="0" indent="0">
              <a:buNone/>
            </a:pPr>
            <a:endParaRPr lang="en-US" sz="1400" dirty="0">
              <a:hlinkClick r:id="rId2"/>
            </a:endParaRPr>
          </a:p>
          <a:p>
            <a:pPr marL="0" indent="0">
              <a:buNone/>
            </a:pPr>
            <a:endParaRPr lang="en-US" sz="1400" b="0" dirty="0">
              <a:effectLst/>
              <a:hlinkClick r:id="rId2"/>
            </a:endParaRPr>
          </a:p>
          <a:p>
            <a:pPr marL="0" indent="0">
              <a:buNone/>
            </a:pPr>
            <a:endParaRPr lang="en-US" sz="1400" dirty="0">
              <a:hlinkClick r:id="rId2"/>
            </a:endParaRPr>
          </a:p>
          <a:p>
            <a:pPr marL="0" indent="0">
              <a:buNone/>
            </a:pPr>
            <a:endParaRPr lang="en-US" sz="1400" b="0" dirty="0">
              <a:effectLst/>
              <a:hlinkClick r:id="rId2"/>
            </a:endParaRPr>
          </a:p>
          <a:p>
            <a:pPr marL="0" indent="0">
              <a:buNone/>
            </a:pPr>
            <a:endParaRPr lang="en-US" sz="1400" dirty="0">
              <a:hlinkClick r:id="rId2"/>
            </a:endParaRPr>
          </a:p>
          <a:p>
            <a:pPr marL="0" indent="0">
              <a:buNone/>
            </a:pPr>
            <a:endParaRPr lang="en-US" sz="1400" b="0" dirty="0">
              <a:effectLst/>
              <a:hlinkClick r:id="rId2"/>
            </a:endParaRPr>
          </a:p>
          <a:p>
            <a:pPr marL="0" indent="0">
              <a:buNone/>
            </a:pPr>
            <a:endParaRPr lang="en-US" sz="1400" dirty="0">
              <a:hlinkClick r:id="rId2"/>
            </a:endParaRPr>
          </a:p>
          <a:p>
            <a:pPr marL="0" indent="0">
              <a:buNone/>
            </a:pPr>
            <a:endParaRPr lang="en-US" sz="1400" b="0" dirty="0">
              <a:effectLst/>
              <a:hlinkClick r:id="rId2"/>
            </a:endParaRPr>
          </a:p>
          <a:p>
            <a:pPr marL="0" indent="0">
              <a:buNone/>
            </a:pPr>
            <a:endParaRPr lang="en-US" sz="1400" dirty="0">
              <a:hlinkClick r:id="rId2"/>
            </a:endParaRPr>
          </a:p>
          <a:p>
            <a:pPr marL="0" indent="0">
              <a:buNone/>
            </a:pPr>
            <a:endParaRPr lang="en-US" sz="1400" b="0" dirty="0">
              <a:effectLst/>
              <a:hlinkClick r:id="rId2"/>
            </a:endParaRPr>
          </a:p>
          <a:p>
            <a:pPr marL="0" indent="0" algn="ctr">
              <a:buNone/>
            </a:pPr>
            <a:r>
              <a:rPr lang="en-US" sz="1800" b="0" dirty="0">
                <a:effectLst/>
                <a:hlinkClick r:id="rId2"/>
              </a:rPr>
              <a:t>http://blackfreedom.proquest.com/wp-content/uploads/2020/09/dredscott3.pdf</a:t>
            </a:r>
            <a:endParaRPr lang="en-US" sz="1800" b="0" dirty="0">
              <a:effectLst/>
            </a:endParaRPr>
          </a:p>
          <a:p>
            <a:pPr marL="0" indent="0" algn="ctr">
              <a:buNone/>
            </a:pPr>
            <a:r>
              <a:rPr lang="en-US" sz="1800" b="0" dirty="0">
                <a:solidFill>
                  <a:srgbClr val="0070C0"/>
                </a:solidFill>
                <a:effectLst/>
                <a:hlinkClick r:id="rId3">
                  <a:extLst>
                    <a:ext uri="{A12FA001-AC4F-418D-AE19-62706E023703}">
                      <ahyp:hlinkClr xmlns:ahyp="http://schemas.microsoft.com/office/drawing/2018/hyperlinkcolor" val="tx"/>
                    </a:ext>
                  </a:extLst>
                </a:hlinkClick>
              </a:rPr>
              <a:t>http://blackfreedom.proquest.com/wp-content/uploads/2020/09/dredscott4.pdf</a:t>
            </a:r>
            <a:endParaRPr lang="en-US" sz="1800" dirty="0">
              <a:solidFill>
                <a:srgbClr val="0070C0"/>
              </a:solidFill>
            </a:endParaRPr>
          </a:p>
          <a:p>
            <a:pPr marL="0" indent="0">
              <a:buNone/>
            </a:pPr>
            <a:endParaRPr lang="en-US" sz="2800" dirty="0">
              <a:solidFill>
                <a:srgbClr val="333333"/>
              </a:solidFill>
            </a:endParaRPr>
          </a:p>
        </p:txBody>
      </p:sp>
      <p:sp>
        <p:nvSpPr>
          <p:cNvPr id="2" name="Title 1">
            <a:extLst>
              <a:ext uri="{FF2B5EF4-FFF2-40B4-BE49-F238E27FC236}">
                <a16:creationId xmlns:a16="http://schemas.microsoft.com/office/drawing/2014/main" id="{2161E565-DD28-4C81-9964-1BF6FB0DE225}"/>
              </a:ext>
            </a:extLst>
          </p:cNvPr>
          <p:cNvSpPr>
            <a:spLocks noGrp="1"/>
          </p:cNvSpPr>
          <p:nvPr>
            <p:ph type="title"/>
          </p:nvPr>
        </p:nvSpPr>
        <p:spPr>
          <a:xfrm>
            <a:off x="838200" y="60989"/>
            <a:ext cx="10515600" cy="744484"/>
          </a:xfrm>
        </p:spPr>
        <p:txBody>
          <a:bodyPr>
            <a:normAutofit/>
          </a:bodyPr>
          <a:lstStyle/>
          <a:p>
            <a:pPr algn="ctr"/>
            <a:r>
              <a:rPr lang="en-US" b="1" dirty="0"/>
              <a:t>4. Recover the stolen State power! (continued)</a:t>
            </a:r>
            <a:endParaRPr lang="en-US" dirty="0"/>
          </a:p>
        </p:txBody>
      </p:sp>
      <p:sp>
        <p:nvSpPr>
          <p:cNvPr id="4" name="Footer Placeholder 3">
            <a:extLst>
              <a:ext uri="{FF2B5EF4-FFF2-40B4-BE49-F238E27FC236}">
                <a16:creationId xmlns:a16="http://schemas.microsoft.com/office/drawing/2014/main" id="{2FE630D7-F4FF-4DAA-AA19-8F84B48912BF}"/>
              </a:ext>
            </a:extLst>
          </p:cNvPr>
          <p:cNvSpPr>
            <a:spLocks noGrp="1"/>
          </p:cNvSpPr>
          <p:nvPr>
            <p:ph type="ftr" sz="quarter" idx="11"/>
          </p:nvPr>
        </p:nvSpPr>
        <p:spPr>
          <a:xfrm>
            <a:off x="-516467" y="6273904"/>
            <a:ext cx="4114800" cy="365125"/>
          </a:xfrm>
        </p:spPr>
        <p:txBody>
          <a:bodyPr/>
          <a:lstStyle/>
          <a:p>
            <a:r>
              <a:rPr lang="en-US" dirty="0"/>
              <a:t>Send any questions and comments to work@thetaylorhome.org</a:t>
            </a:r>
          </a:p>
        </p:txBody>
      </p:sp>
      <p:pic>
        <p:nvPicPr>
          <p:cNvPr id="6" name="Picture 5">
            <a:extLst>
              <a:ext uri="{FF2B5EF4-FFF2-40B4-BE49-F238E27FC236}">
                <a16:creationId xmlns:a16="http://schemas.microsoft.com/office/drawing/2014/main" id="{0B89A3B4-91BE-4809-ACF5-42A5E78ED8CD}"/>
              </a:ext>
            </a:extLst>
          </p:cNvPr>
          <p:cNvPicPr>
            <a:picLocks noChangeAspect="1"/>
          </p:cNvPicPr>
          <p:nvPr/>
        </p:nvPicPr>
        <p:blipFill>
          <a:blip r:embed="rId4"/>
          <a:stretch>
            <a:fillRect/>
          </a:stretch>
        </p:blipFill>
        <p:spPr>
          <a:xfrm>
            <a:off x="6272600" y="2369557"/>
            <a:ext cx="5701308" cy="2667076"/>
          </a:xfrm>
          <a:prstGeom prst="rect">
            <a:avLst/>
          </a:prstGeom>
        </p:spPr>
      </p:pic>
      <p:pic>
        <p:nvPicPr>
          <p:cNvPr id="8" name="Picture 7">
            <a:extLst>
              <a:ext uri="{FF2B5EF4-FFF2-40B4-BE49-F238E27FC236}">
                <a16:creationId xmlns:a16="http://schemas.microsoft.com/office/drawing/2014/main" id="{16C5C77A-7892-4865-8C18-6EEED648C201}"/>
              </a:ext>
            </a:extLst>
          </p:cNvPr>
          <p:cNvPicPr>
            <a:picLocks noChangeAspect="1"/>
          </p:cNvPicPr>
          <p:nvPr/>
        </p:nvPicPr>
        <p:blipFill>
          <a:blip r:embed="rId5"/>
          <a:stretch>
            <a:fillRect/>
          </a:stretch>
        </p:blipFill>
        <p:spPr>
          <a:xfrm>
            <a:off x="389785" y="2077961"/>
            <a:ext cx="5735063" cy="3858333"/>
          </a:xfrm>
          <a:prstGeom prst="rect">
            <a:avLst/>
          </a:prstGeom>
        </p:spPr>
      </p:pic>
      <p:sp>
        <p:nvSpPr>
          <p:cNvPr id="5" name="Rectangle 4">
            <a:extLst>
              <a:ext uri="{FF2B5EF4-FFF2-40B4-BE49-F238E27FC236}">
                <a16:creationId xmlns:a16="http://schemas.microsoft.com/office/drawing/2014/main" id="{FE2C65D6-A299-44F6-BA34-6EE98686B47A}"/>
              </a:ext>
            </a:extLst>
          </p:cNvPr>
          <p:cNvSpPr/>
          <p:nvPr/>
        </p:nvSpPr>
        <p:spPr>
          <a:xfrm>
            <a:off x="161697" y="2129922"/>
            <a:ext cx="5974172" cy="36877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4B0A36-55F9-43A8-A36B-92519BEF2FD5}"/>
              </a:ext>
            </a:extLst>
          </p:cNvPr>
          <p:cNvSpPr/>
          <p:nvPr/>
        </p:nvSpPr>
        <p:spPr>
          <a:xfrm>
            <a:off x="6280862" y="2125190"/>
            <a:ext cx="5558464" cy="365042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44B142-2284-4BF1-B2DF-56D0362EB5F8}"/>
              </a:ext>
            </a:extLst>
          </p:cNvPr>
          <p:cNvSpPr txBox="1"/>
          <p:nvPr/>
        </p:nvSpPr>
        <p:spPr>
          <a:xfrm>
            <a:off x="838200" y="651495"/>
            <a:ext cx="11135708" cy="846386"/>
          </a:xfrm>
          <a:prstGeom prst="rect">
            <a:avLst/>
          </a:prstGeom>
          <a:noFill/>
        </p:spPr>
        <p:txBody>
          <a:bodyPr wrap="square" rtlCol="0">
            <a:spAutoFit/>
          </a:bodyPr>
          <a:lstStyle/>
          <a:p>
            <a:r>
              <a:rPr lang="en-US" sz="3100" b="1" i="1" dirty="0"/>
              <a:t>4.1. Past State resistance to unconstitutional Federal action (cont.) </a:t>
            </a:r>
          </a:p>
          <a:p>
            <a:endParaRPr lang="en-US" dirty="0"/>
          </a:p>
        </p:txBody>
      </p:sp>
    </p:spTree>
    <p:extLst>
      <p:ext uri="{BB962C8B-B14F-4D97-AF65-F5344CB8AC3E}">
        <p14:creationId xmlns:p14="http://schemas.microsoft.com/office/powerpoint/2010/main" val="15316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AC73D-D2D0-41D7-BB42-AD5B9A8F846A}"/>
              </a:ext>
            </a:extLst>
          </p:cNvPr>
          <p:cNvSpPr>
            <a:spLocks noGrp="1"/>
          </p:cNvSpPr>
          <p:nvPr>
            <p:ph idx="1"/>
          </p:nvPr>
        </p:nvSpPr>
        <p:spPr>
          <a:xfrm>
            <a:off x="269240" y="1813098"/>
            <a:ext cx="4621259" cy="4343861"/>
          </a:xfrm>
        </p:spPr>
        <p:txBody>
          <a:bodyPr>
            <a:normAutofit fontScale="70000" lnSpcReduction="20000"/>
          </a:bodyPr>
          <a:lstStyle/>
          <a:p>
            <a:pPr marL="0" indent="0">
              <a:buNone/>
            </a:pPr>
            <a:r>
              <a:rPr lang="en-US" sz="4000" b="0" i="1" dirty="0">
                <a:solidFill>
                  <a:srgbClr val="000000"/>
                </a:solidFill>
                <a:effectLst/>
              </a:rPr>
              <a:t>“This Constitution, and the Laws of the United States which shall be made </a:t>
            </a:r>
            <a:r>
              <a:rPr lang="en-US" sz="4000" b="0" i="1" u="sng" dirty="0">
                <a:solidFill>
                  <a:srgbClr val="000000"/>
                </a:solidFill>
                <a:effectLst/>
              </a:rPr>
              <a:t>in Pursuance thereof</a:t>
            </a:r>
            <a:r>
              <a:rPr lang="en-US" sz="4000" b="0" i="1" dirty="0">
                <a:solidFill>
                  <a:srgbClr val="000000"/>
                </a:solidFill>
                <a:effectLst/>
              </a:rPr>
              <a:t>…shall be the supreme Law of the Land;”</a:t>
            </a:r>
          </a:p>
          <a:p>
            <a:pPr marL="0" indent="0">
              <a:buNone/>
            </a:pPr>
            <a:r>
              <a:rPr lang="en-US" sz="4000" i="1" dirty="0">
                <a:solidFill>
                  <a:srgbClr val="000000"/>
                </a:solidFill>
              </a:rPr>
              <a:t>     - Article 6, Clause 2, e</a:t>
            </a:r>
            <a:r>
              <a:rPr lang="en-US" sz="4000" dirty="0">
                <a:solidFill>
                  <a:srgbClr val="000000"/>
                </a:solidFill>
              </a:rPr>
              <a:t>mphasis added</a:t>
            </a:r>
          </a:p>
          <a:p>
            <a:pPr marL="0" indent="0">
              <a:buNone/>
            </a:pPr>
            <a:endParaRPr lang="en-US" sz="3600" dirty="0">
              <a:solidFill>
                <a:srgbClr val="000000"/>
              </a:solidFill>
            </a:endParaRPr>
          </a:p>
          <a:p>
            <a:pPr marL="0" indent="0">
              <a:buNone/>
            </a:pPr>
            <a:r>
              <a:rPr lang="en-US" sz="4000" dirty="0">
                <a:solidFill>
                  <a:srgbClr val="FF0000"/>
                </a:solidFill>
              </a:rPr>
              <a:t>Acts of Congress and Supreme Court decisions are “supreme” </a:t>
            </a:r>
            <a:r>
              <a:rPr lang="en-US" sz="4000" i="1" dirty="0">
                <a:solidFill>
                  <a:srgbClr val="FF0000"/>
                </a:solidFill>
              </a:rPr>
              <a:t>only</a:t>
            </a:r>
            <a:r>
              <a:rPr lang="en-US" sz="4000" dirty="0">
                <a:solidFill>
                  <a:srgbClr val="FF0000"/>
                </a:solidFill>
              </a:rPr>
              <a:t> when they follow the Constitution (are “in Pursuance thereof”.</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p>
        </p:txBody>
      </p:sp>
      <p:sp>
        <p:nvSpPr>
          <p:cNvPr id="4" name="Footer Placeholder 3">
            <a:extLst>
              <a:ext uri="{FF2B5EF4-FFF2-40B4-BE49-F238E27FC236}">
                <a16:creationId xmlns:a16="http://schemas.microsoft.com/office/drawing/2014/main" id="{7827C5A9-6B09-4301-BE3E-E1C90B4A4B62}"/>
              </a:ext>
            </a:extLst>
          </p:cNvPr>
          <p:cNvSpPr>
            <a:spLocks noGrp="1"/>
          </p:cNvSpPr>
          <p:nvPr>
            <p:ph type="ftr" sz="quarter" idx="11"/>
          </p:nvPr>
        </p:nvSpPr>
        <p:spPr/>
        <p:txBody>
          <a:bodyPr/>
          <a:lstStyle/>
          <a:p>
            <a:r>
              <a:rPr lang="en-US"/>
              <a:t>Send any questions and comments to work@thetaylorhome.org</a:t>
            </a:r>
          </a:p>
        </p:txBody>
      </p:sp>
      <p:sp>
        <p:nvSpPr>
          <p:cNvPr id="5" name="Title 4">
            <a:extLst>
              <a:ext uri="{FF2B5EF4-FFF2-40B4-BE49-F238E27FC236}">
                <a16:creationId xmlns:a16="http://schemas.microsoft.com/office/drawing/2014/main" id="{3DF123B7-9D9F-4A48-A537-8D18505012A7}"/>
              </a:ext>
            </a:extLst>
          </p:cNvPr>
          <p:cNvSpPr txBox="1">
            <a:spLocks noGrp="1"/>
          </p:cNvSpPr>
          <p:nvPr>
            <p:ph type="title"/>
          </p:nvPr>
        </p:nvSpPr>
        <p:spPr>
          <a:xfrm>
            <a:off x="838200" y="89845"/>
            <a:ext cx="10515600" cy="701731"/>
          </a:xfrm>
          <a:prstGeom prst="rect">
            <a:avLst/>
          </a:prstGeom>
          <a:noFill/>
        </p:spPr>
        <p:txBody>
          <a:bodyPr wrap="square" rtlCol="0">
            <a:spAutoFit/>
          </a:bodyPr>
          <a:lstStyle/>
          <a:p>
            <a:pPr algn="ctr"/>
            <a:r>
              <a:rPr lang="en-US" b="1" dirty="0"/>
              <a:t>4. Recover the stolen State power! (continued)</a:t>
            </a:r>
            <a:endParaRPr lang="en-US" dirty="0"/>
          </a:p>
        </p:txBody>
      </p:sp>
      <p:pic>
        <p:nvPicPr>
          <p:cNvPr id="6146" name="Picture 2" descr="Chapter 04 presentation on powers">
            <a:extLst>
              <a:ext uri="{FF2B5EF4-FFF2-40B4-BE49-F238E27FC236}">
                <a16:creationId xmlns:a16="http://schemas.microsoft.com/office/drawing/2014/main" id="{31B28979-620F-4C7E-A1B4-2A4381BA8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692" y="1503680"/>
            <a:ext cx="6944362" cy="4653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CD755F-4730-4CDC-926B-E48E801CF1E1}"/>
              </a:ext>
            </a:extLst>
          </p:cNvPr>
          <p:cNvSpPr txBox="1"/>
          <p:nvPr/>
        </p:nvSpPr>
        <p:spPr>
          <a:xfrm>
            <a:off x="269240" y="781203"/>
            <a:ext cx="7682958" cy="861774"/>
          </a:xfrm>
          <a:prstGeom prst="rect">
            <a:avLst/>
          </a:prstGeom>
          <a:noFill/>
        </p:spPr>
        <p:txBody>
          <a:bodyPr wrap="square" rtlCol="0">
            <a:spAutoFit/>
          </a:bodyPr>
          <a:lstStyle/>
          <a:p>
            <a:r>
              <a:rPr lang="en-US" sz="3200" b="1" dirty="0"/>
              <a:t>2) But what about the Supremacy Clause?</a:t>
            </a:r>
          </a:p>
          <a:p>
            <a:endParaRPr lang="en-US" dirty="0"/>
          </a:p>
        </p:txBody>
      </p:sp>
    </p:spTree>
    <p:extLst>
      <p:ext uri="{BB962C8B-B14F-4D97-AF65-F5344CB8AC3E}">
        <p14:creationId xmlns:p14="http://schemas.microsoft.com/office/powerpoint/2010/main" val="14185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81F0-E5B4-4C56-9632-76E555F89736}"/>
              </a:ext>
            </a:extLst>
          </p:cNvPr>
          <p:cNvSpPr>
            <a:spLocks noGrp="1"/>
          </p:cNvSpPr>
          <p:nvPr>
            <p:ph type="title"/>
          </p:nvPr>
        </p:nvSpPr>
        <p:spPr>
          <a:xfrm>
            <a:off x="326661" y="1121543"/>
            <a:ext cx="7951153" cy="5485342"/>
          </a:xfrm>
        </p:spPr>
        <p:txBody>
          <a:bodyPr>
            <a:noAutofit/>
          </a:bodyPr>
          <a:lstStyle/>
          <a:p>
            <a:pPr marL="0" indent="0">
              <a:buNone/>
            </a:pPr>
            <a:r>
              <a:rPr lang="en-US" sz="2300" b="1" i="1" dirty="0">
                <a:latin typeface="+mn-lt"/>
              </a:rPr>
              <a:t>14</a:t>
            </a:r>
            <a:r>
              <a:rPr lang="en-US" sz="2300" b="1" i="1" baseline="30000" dirty="0">
                <a:latin typeface="+mn-lt"/>
              </a:rPr>
              <a:t>th </a:t>
            </a:r>
            <a:r>
              <a:rPr lang="en-US" sz="2300" b="1" i="1" dirty="0">
                <a:latin typeface="+mn-lt"/>
              </a:rPr>
              <a:t> Amendment</a:t>
            </a:r>
            <a:r>
              <a:rPr lang="en-US" sz="2300" b="1" dirty="0">
                <a:latin typeface="+mn-lt"/>
              </a:rPr>
              <a:t>: </a:t>
            </a:r>
            <a:r>
              <a:rPr lang="en-US" sz="2300" b="0" i="0" dirty="0">
                <a:solidFill>
                  <a:srgbClr val="000000"/>
                </a:solidFill>
                <a:effectLst/>
                <a:latin typeface="+mn-lt"/>
              </a:rPr>
              <a:t>“</a:t>
            </a:r>
            <a:r>
              <a:rPr lang="en-US" sz="2300" b="0" i="1" dirty="0">
                <a:solidFill>
                  <a:srgbClr val="000000"/>
                </a:solidFill>
                <a:effectLst/>
                <a:latin typeface="+mn-lt"/>
              </a:rPr>
              <a:t>All </a:t>
            </a:r>
            <a:r>
              <a:rPr lang="en-US" sz="2300" b="0" i="1" u="sng" dirty="0">
                <a:solidFill>
                  <a:srgbClr val="000000"/>
                </a:solidFill>
                <a:effectLst/>
                <a:latin typeface="+mn-lt"/>
              </a:rPr>
              <a:t>persons</a:t>
            </a:r>
            <a:r>
              <a:rPr lang="en-US" sz="2300" b="0" i="1" dirty="0">
                <a:solidFill>
                  <a:srgbClr val="000000"/>
                </a:solidFill>
                <a:effectLst/>
                <a:latin typeface="+mn-lt"/>
              </a:rPr>
              <a:t> born or naturalized in the United States, and subject to the jurisdiction thereof, are </a:t>
            </a:r>
            <a:r>
              <a:rPr lang="en-US" sz="2300" b="0" i="1" u="sng" dirty="0">
                <a:solidFill>
                  <a:srgbClr val="000000"/>
                </a:solidFill>
                <a:effectLst/>
                <a:latin typeface="+mn-lt"/>
              </a:rPr>
              <a:t>citizens</a:t>
            </a:r>
            <a:r>
              <a:rPr lang="en-US" sz="2300" b="0" i="1" dirty="0">
                <a:solidFill>
                  <a:srgbClr val="000000"/>
                </a:solidFill>
                <a:effectLst/>
                <a:latin typeface="+mn-lt"/>
              </a:rPr>
              <a:t> of the United States and of the State wherein they reside…”</a:t>
            </a:r>
            <a:br>
              <a:rPr lang="en-US" sz="2300" i="1" dirty="0">
                <a:solidFill>
                  <a:srgbClr val="000000"/>
                </a:solidFill>
                <a:latin typeface="+mn-lt"/>
              </a:rPr>
            </a:br>
            <a:r>
              <a:rPr lang="en-US" sz="2300" i="1" dirty="0">
                <a:solidFill>
                  <a:srgbClr val="000000"/>
                </a:solidFill>
                <a:latin typeface="+mn-lt"/>
              </a:rPr>
              <a:t>“</a:t>
            </a:r>
            <a:r>
              <a:rPr lang="en-US" sz="2300" b="0" i="1" u="sng" dirty="0">
                <a:solidFill>
                  <a:srgbClr val="000000"/>
                </a:solidFill>
                <a:effectLst/>
                <a:latin typeface="+mn-lt"/>
              </a:rPr>
              <a:t>nor shall any State deprive any person of life, liberty, or property, without due process of law</a:t>
            </a:r>
            <a:r>
              <a:rPr lang="en-US" sz="2300" b="0" i="1" dirty="0">
                <a:solidFill>
                  <a:srgbClr val="000000"/>
                </a:solidFill>
                <a:effectLst/>
                <a:latin typeface="+mn-lt"/>
              </a:rPr>
              <a:t>; </a:t>
            </a:r>
            <a:r>
              <a:rPr lang="en-US" sz="2300" b="0" dirty="0">
                <a:solidFill>
                  <a:srgbClr val="000000"/>
                </a:solidFill>
                <a:effectLst/>
                <a:latin typeface="+mn-lt"/>
              </a:rPr>
              <a:t>(emphasis added)</a:t>
            </a:r>
            <a:br>
              <a:rPr lang="en-US" sz="2300" dirty="0">
                <a:latin typeface="+mn-lt"/>
              </a:rPr>
            </a:br>
            <a:br>
              <a:rPr lang="en-US" sz="2300" b="0" i="1" dirty="0">
                <a:solidFill>
                  <a:srgbClr val="202122"/>
                </a:solidFill>
                <a:effectLst/>
                <a:latin typeface="+mn-lt"/>
              </a:rPr>
            </a:br>
            <a:r>
              <a:rPr lang="en-US" sz="2300" b="1" i="1" dirty="0">
                <a:solidFill>
                  <a:srgbClr val="000000"/>
                </a:solidFill>
                <a:effectLst/>
                <a:latin typeface="+mn-lt"/>
              </a:rPr>
              <a:t>Roe v. Wade </a:t>
            </a:r>
            <a:r>
              <a:rPr lang="en-US" sz="2300" b="1" dirty="0">
                <a:solidFill>
                  <a:srgbClr val="202122"/>
                </a:solidFill>
                <a:effectLst/>
                <a:latin typeface="+mn-lt"/>
              </a:rPr>
              <a:t>410 U.S. 113 (1973): </a:t>
            </a:r>
            <a:r>
              <a:rPr lang="en-US" sz="2300" b="0" i="1" dirty="0">
                <a:solidFill>
                  <a:srgbClr val="202122"/>
                </a:solidFill>
                <a:effectLst/>
                <a:latin typeface="+mn-lt"/>
              </a:rPr>
              <a:t>“</a:t>
            </a:r>
            <a:r>
              <a:rPr lang="en-US" sz="2300" b="0" i="1" dirty="0">
                <a:solidFill>
                  <a:srgbClr val="000000"/>
                </a:solidFill>
                <a:effectLst/>
                <a:latin typeface="+mn-lt"/>
              </a:rPr>
              <a:t>The appellee and certain amici argue that the fetus is a ‘person</a:t>
            </a:r>
            <a:r>
              <a:rPr lang="en-US" sz="2300" i="1" dirty="0">
                <a:solidFill>
                  <a:srgbClr val="000000"/>
                </a:solidFill>
                <a:latin typeface="+mn-lt"/>
              </a:rPr>
              <a:t>’</a:t>
            </a:r>
            <a:r>
              <a:rPr lang="en-US" sz="2300" b="0" i="1" dirty="0">
                <a:solidFill>
                  <a:srgbClr val="000000"/>
                </a:solidFill>
                <a:effectLst/>
                <a:latin typeface="+mn-lt"/>
              </a:rPr>
              <a:t> within the language and meaning of the Fourteenth Amendment...</a:t>
            </a:r>
            <a:r>
              <a:rPr lang="en-US" sz="2300" b="1" i="1" dirty="0">
                <a:solidFill>
                  <a:srgbClr val="FF0000"/>
                </a:solidFill>
                <a:effectLst/>
                <a:latin typeface="+mn-lt"/>
              </a:rPr>
              <a:t>If this suggestion of </a:t>
            </a:r>
            <a:r>
              <a:rPr lang="en-US" sz="2300" b="1" i="1" u="sng" dirty="0">
                <a:solidFill>
                  <a:srgbClr val="FF0000"/>
                </a:solidFill>
                <a:effectLst/>
                <a:latin typeface="+mn-lt"/>
              </a:rPr>
              <a:t>personhood</a:t>
            </a:r>
            <a:r>
              <a:rPr lang="en-US" sz="2300" b="1" i="1" dirty="0">
                <a:solidFill>
                  <a:srgbClr val="FF0000"/>
                </a:solidFill>
                <a:effectLst/>
                <a:latin typeface="+mn-lt"/>
              </a:rPr>
              <a:t> is established, the appellant's case, of course, </a:t>
            </a:r>
            <a:r>
              <a:rPr lang="en-US" sz="2300" b="1" i="1" u="sng" dirty="0">
                <a:solidFill>
                  <a:srgbClr val="FF0000"/>
                </a:solidFill>
                <a:effectLst/>
                <a:latin typeface="+mn-lt"/>
              </a:rPr>
              <a:t>collapses</a:t>
            </a:r>
            <a:r>
              <a:rPr lang="en-US" sz="2300" b="1" i="1" dirty="0">
                <a:solidFill>
                  <a:srgbClr val="FF0000"/>
                </a:solidFill>
                <a:effectLst/>
                <a:latin typeface="+mn-lt"/>
              </a:rPr>
              <a:t>, for the fetus' right to life would then be guaranteed specifically by the Amendment</a:t>
            </a:r>
            <a:r>
              <a:rPr lang="en-US" sz="2300" b="0" i="1" dirty="0">
                <a:solidFill>
                  <a:srgbClr val="000000"/>
                </a:solidFill>
                <a:effectLst/>
                <a:latin typeface="+mn-lt"/>
              </a:rPr>
              <a:t>…</a:t>
            </a:r>
            <a:r>
              <a:rPr lang="en-US" sz="2300" b="0" i="1" dirty="0">
                <a:solidFill>
                  <a:srgbClr val="333333"/>
                </a:solidFill>
                <a:effectLst/>
                <a:latin typeface="+mn-lt"/>
              </a:rPr>
              <a:t>On the other hand...the appellee conceded on </a:t>
            </a:r>
            <a:r>
              <a:rPr lang="en-US" sz="2300" b="0" i="1" dirty="0" err="1">
                <a:solidFill>
                  <a:srgbClr val="333333"/>
                </a:solidFill>
                <a:effectLst/>
                <a:latin typeface="+mn-lt"/>
              </a:rPr>
              <a:t>reargument</a:t>
            </a:r>
            <a:r>
              <a:rPr lang="en-US" sz="2300" b="0" i="1" dirty="0">
                <a:solidFill>
                  <a:srgbClr val="333333"/>
                </a:solidFill>
                <a:effectLst/>
                <a:latin typeface="+mn-lt"/>
              </a:rPr>
              <a:t> that no case could be cited that holds that a fetus is a person within the meaning of the Fourteenth Amendment. </a:t>
            </a:r>
            <a:r>
              <a:rPr lang="en-US" sz="2300" b="0" dirty="0">
                <a:solidFill>
                  <a:srgbClr val="333333"/>
                </a:solidFill>
                <a:effectLst/>
                <a:latin typeface="+mn-lt"/>
              </a:rPr>
              <a:t>(emphases added)</a:t>
            </a:r>
            <a:endParaRPr lang="en-US" sz="2300" dirty="0">
              <a:latin typeface="+mn-lt"/>
            </a:endParaRPr>
          </a:p>
        </p:txBody>
      </p:sp>
      <p:sp>
        <p:nvSpPr>
          <p:cNvPr id="4" name="Footer Placeholder 3">
            <a:extLst>
              <a:ext uri="{FF2B5EF4-FFF2-40B4-BE49-F238E27FC236}">
                <a16:creationId xmlns:a16="http://schemas.microsoft.com/office/drawing/2014/main" id="{CBC6DDB1-1C91-49A7-AA4D-ED4DCBB67324}"/>
              </a:ext>
            </a:extLst>
          </p:cNvPr>
          <p:cNvSpPr>
            <a:spLocks noGrp="1"/>
          </p:cNvSpPr>
          <p:nvPr>
            <p:ph type="ftr" sz="quarter" idx="11"/>
          </p:nvPr>
        </p:nvSpPr>
        <p:spPr/>
        <p:txBody>
          <a:bodyPr/>
          <a:lstStyle/>
          <a:p>
            <a:r>
              <a:rPr lang="en-US"/>
              <a:t>Send any questions and comments to work@thetaylorhome.org</a:t>
            </a:r>
          </a:p>
        </p:txBody>
      </p:sp>
      <p:pic>
        <p:nvPicPr>
          <p:cNvPr id="1030" name="Picture 6" descr="American-National-Passport | Understand Contract Law and ...">
            <a:extLst>
              <a:ext uri="{FF2B5EF4-FFF2-40B4-BE49-F238E27FC236}">
                <a16:creationId xmlns:a16="http://schemas.microsoft.com/office/drawing/2014/main" id="{47D72DE9-1C51-47AE-8613-F73DC4A1D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51"/>
          <a:stretch/>
        </p:blipFill>
        <p:spPr bwMode="auto">
          <a:xfrm>
            <a:off x="8339666" y="1053315"/>
            <a:ext cx="1638367" cy="2323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03F593-AD0C-4200-9D00-613ED0C9E44E}"/>
              </a:ext>
            </a:extLst>
          </p:cNvPr>
          <p:cNvSpPr txBox="1"/>
          <p:nvPr/>
        </p:nvSpPr>
        <p:spPr>
          <a:xfrm>
            <a:off x="8475947" y="5718476"/>
            <a:ext cx="2612110" cy="830997"/>
          </a:xfrm>
          <a:prstGeom prst="rect">
            <a:avLst/>
          </a:prstGeom>
          <a:noFill/>
        </p:spPr>
        <p:txBody>
          <a:bodyPr wrap="square" rtlCol="0">
            <a:spAutoFit/>
          </a:bodyPr>
          <a:lstStyle/>
          <a:p>
            <a:pPr algn="ctr"/>
            <a:r>
              <a:rPr lang="en-US" sz="2400" b="1" dirty="0">
                <a:solidFill>
                  <a:srgbClr val="FF0000"/>
                </a:solidFill>
              </a:rPr>
              <a:t>Who is a citizen? </a:t>
            </a:r>
          </a:p>
          <a:p>
            <a:pPr algn="ctr"/>
            <a:r>
              <a:rPr lang="en-US" sz="2400" b="1" dirty="0">
                <a:solidFill>
                  <a:srgbClr val="FF0000"/>
                </a:solidFill>
              </a:rPr>
              <a:t>What is a person?</a:t>
            </a:r>
          </a:p>
        </p:txBody>
      </p:sp>
      <p:sp>
        <p:nvSpPr>
          <p:cNvPr id="9" name="TextBox 8">
            <a:extLst>
              <a:ext uri="{FF2B5EF4-FFF2-40B4-BE49-F238E27FC236}">
                <a16:creationId xmlns:a16="http://schemas.microsoft.com/office/drawing/2014/main" id="{F509A69D-0FD4-4080-83BC-5C8D58E4CE38}"/>
              </a:ext>
            </a:extLst>
          </p:cNvPr>
          <p:cNvSpPr txBox="1"/>
          <p:nvPr/>
        </p:nvSpPr>
        <p:spPr>
          <a:xfrm>
            <a:off x="945222" y="0"/>
            <a:ext cx="10900881" cy="769441"/>
          </a:xfrm>
          <a:prstGeom prst="rect">
            <a:avLst/>
          </a:prstGeom>
          <a:noFill/>
        </p:spPr>
        <p:txBody>
          <a:bodyPr wrap="square" rtlCol="0">
            <a:spAutoFit/>
          </a:bodyPr>
          <a:lstStyle/>
          <a:p>
            <a:r>
              <a:rPr lang="en-US" sz="4400" b="1" dirty="0">
                <a:latin typeface="+mj-lt"/>
              </a:rPr>
              <a:t>5. </a:t>
            </a:r>
            <a:r>
              <a:rPr lang="en-US" sz="4400" b="1" i="1" dirty="0">
                <a:latin typeface="+mj-lt"/>
              </a:rPr>
              <a:t>Roe v. Wade </a:t>
            </a:r>
            <a:r>
              <a:rPr lang="en-US" sz="4400" b="1" dirty="0">
                <a:latin typeface="+mj-lt"/>
              </a:rPr>
              <a:t>vs. 14th Amendment, 1868</a:t>
            </a:r>
            <a:endParaRPr lang="en-US" sz="4400" dirty="0">
              <a:latin typeface="+mj-lt"/>
            </a:endParaRPr>
          </a:p>
        </p:txBody>
      </p:sp>
      <p:pic>
        <p:nvPicPr>
          <p:cNvPr id="6148" name="Picture 4" descr="Unborn Child stock image. Image of four, outside, couple ...">
            <a:extLst>
              <a:ext uri="{FF2B5EF4-FFF2-40B4-BE49-F238E27FC236}">
                <a16:creationId xmlns:a16="http://schemas.microsoft.com/office/drawing/2014/main" id="{8FD0FAD1-E505-4649-BD99-2AE3D0AD7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871" y="3864214"/>
            <a:ext cx="2429186" cy="17783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ather and Son Smiling and Looking at the Camera · Free ...">
            <a:extLst>
              <a:ext uri="{FF2B5EF4-FFF2-40B4-BE49-F238E27FC236}">
                <a16:creationId xmlns:a16="http://schemas.microsoft.com/office/drawing/2014/main" id="{DFD232D6-0EC0-4BF2-9FD4-61607AA7C0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81" r="21061"/>
          <a:stretch/>
        </p:blipFill>
        <p:spPr bwMode="auto">
          <a:xfrm>
            <a:off x="10101737" y="1053315"/>
            <a:ext cx="1972639" cy="2375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13CEEF-B40B-45CC-A38C-F5C66167AF55}"/>
              </a:ext>
            </a:extLst>
          </p:cNvPr>
          <p:cNvSpPr txBox="1"/>
          <p:nvPr/>
        </p:nvSpPr>
        <p:spPr>
          <a:xfrm>
            <a:off x="2328333" y="710400"/>
            <a:ext cx="4622800" cy="584775"/>
          </a:xfrm>
          <a:prstGeom prst="rect">
            <a:avLst/>
          </a:prstGeom>
          <a:noFill/>
        </p:spPr>
        <p:txBody>
          <a:bodyPr wrap="square" rtlCol="0">
            <a:spAutoFit/>
          </a:bodyPr>
          <a:lstStyle/>
          <a:p>
            <a:r>
              <a:rPr lang="en-US" sz="3200" b="1" i="1" dirty="0"/>
              <a:t>5.1. The potential conflict</a:t>
            </a:r>
          </a:p>
        </p:txBody>
      </p:sp>
    </p:spTree>
    <p:extLst>
      <p:ext uri="{BB962C8B-B14F-4D97-AF65-F5344CB8AC3E}">
        <p14:creationId xmlns:p14="http://schemas.microsoft.com/office/powerpoint/2010/main" val="35946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CEEFDA-CFA2-4746-AE31-06EDB8C18106}"/>
              </a:ext>
            </a:extLst>
          </p:cNvPr>
          <p:cNvSpPr>
            <a:spLocks noGrp="1"/>
          </p:cNvSpPr>
          <p:nvPr>
            <p:ph type="ftr" sz="quarter" idx="11"/>
          </p:nvPr>
        </p:nvSpPr>
        <p:spPr/>
        <p:txBody>
          <a:bodyPr/>
          <a:lstStyle/>
          <a:p>
            <a:r>
              <a:rPr lang="en-US"/>
              <a:t>Send any questions and comments to work@thetaylorhome.org</a:t>
            </a:r>
          </a:p>
        </p:txBody>
      </p:sp>
      <p:sp>
        <p:nvSpPr>
          <p:cNvPr id="5" name="Title 4">
            <a:extLst>
              <a:ext uri="{FF2B5EF4-FFF2-40B4-BE49-F238E27FC236}">
                <a16:creationId xmlns:a16="http://schemas.microsoft.com/office/drawing/2014/main" id="{BC30A200-8933-4523-AB48-5DC12771C492}"/>
              </a:ext>
            </a:extLst>
          </p:cNvPr>
          <p:cNvSpPr txBox="1">
            <a:spLocks noGrp="1"/>
          </p:cNvSpPr>
          <p:nvPr>
            <p:ph type="title"/>
          </p:nvPr>
        </p:nvSpPr>
        <p:spPr>
          <a:xfrm>
            <a:off x="321732" y="225224"/>
            <a:ext cx="11751733" cy="674031"/>
          </a:xfrm>
          <a:prstGeom prst="rect">
            <a:avLst/>
          </a:prstGeom>
          <a:noFill/>
        </p:spPr>
        <p:txBody>
          <a:bodyPr wrap="square" rtlCol="0">
            <a:spAutoFit/>
          </a:bodyPr>
          <a:lstStyle/>
          <a:p>
            <a:r>
              <a:rPr lang="en-US" sz="4200" b="1" dirty="0">
                <a:latin typeface="+mj-lt"/>
              </a:rPr>
              <a:t>5. </a:t>
            </a:r>
            <a:r>
              <a:rPr lang="en-US" sz="4200" b="1" i="1" dirty="0">
                <a:latin typeface="+mj-lt"/>
              </a:rPr>
              <a:t>Roe v. Wade </a:t>
            </a:r>
            <a:r>
              <a:rPr lang="en-US" sz="4200" b="1" dirty="0">
                <a:latin typeface="+mj-lt"/>
              </a:rPr>
              <a:t>vs. 14th Amendment, 1868 (continued)</a:t>
            </a:r>
            <a:endParaRPr lang="en-US" sz="4200" dirty="0">
              <a:latin typeface="+mj-lt"/>
            </a:endParaRPr>
          </a:p>
        </p:txBody>
      </p:sp>
      <p:sp>
        <p:nvSpPr>
          <p:cNvPr id="6" name="TextBox 5">
            <a:extLst>
              <a:ext uri="{FF2B5EF4-FFF2-40B4-BE49-F238E27FC236}">
                <a16:creationId xmlns:a16="http://schemas.microsoft.com/office/drawing/2014/main" id="{33665354-D851-4A06-8D4D-6F661D535C04}"/>
              </a:ext>
            </a:extLst>
          </p:cNvPr>
          <p:cNvSpPr txBox="1"/>
          <p:nvPr/>
        </p:nvSpPr>
        <p:spPr>
          <a:xfrm>
            <a:off x="1424938" y="841893"/>
            <a:ext cx="9545319" cy="584775"/>
          </a:xfrm>
          <a:prstGeom prst="rect">
            <a:avLst/>
          </a:prstGeom>
          <a:noFill/>
        </p:spPr>
        <p:txBody>
          <a:bodyPr wrap="square" rtlCol="0">
            <a:spAutoFit/>
          </a:bodyPr>
          <a:lstStyle/>
          <a:p>
            <a:r>
              <a:rPr lang="en-US" sz="3200" b="1" dirty="0"/>
              <a:t>5.2 </a:t>
            </a:r>
            <a:r>
              <a:rPr lang="en-US" sz="3200" b="1" i="1" dirty="0"/>
              <a:t>Roe v. Wade hinges on the definition of “person”</a:t>
            </a:r>
            <a:endParaRPr lang="en-US" sz="3200" b="1" dirty="0"/>
          </a:p>
        </p:txBody>
      </p:sp>
      <p:pic>
        <p:nvPicPr>
          <p:cNvPr id="1030" name="Picture 6" descr="Bouvier's Law Dictionary 1856 edition">
            <a:extLst>
              <a:ext uri="{FF2B5EF4-FFF2-40B4-BE49-F238E27FC236}">
                <a16:creationId xmlns:a16="http://schemas.microsoft.com/office/drawing/2014/main" id="{96BFD0B6-B3C9-4A9D-B5CC-D713FA338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20" y="1742233"/>
            <a:ext cx="2455607" cy="3203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654C181D-B57B-4859-BD87-24109339C0C5}"/>
              </a:ext>
            </a:extLst>
          </p:cNvPr>
          <p:cNvSpPr>
            <a:spLocks noGrp="1"/>
          </p:cNvSpPr>
          <p:nvPr>
            <p:ph idx="1"/>
          </p:nvPr>
        </p:nvSpPr>
        <p:spPr>
          <a:xfrm>
            <a:off x="838200" y="5502931"/>
            <a:ext cx="10515600" cy="674031"/>
          </a:xfrm>
        </p:spPr>
        <p:txBody>
          <a:bodyPr>
            <a:normAutofit/>
          </a:bodyPr>
          <a:lstStyle/>
          <a:p>
            <a:pPr marL="0" indent="0">
              <a:buNone/>
            </a:pPr>
            <a:r>
              <a:rPr lang="en-US" sz="3200" i="1" dirty="0">
                <a:solidFill>
                  <a:srgbClr val="FF0000"/>
                </a:solidFill>
              </a:rPr>
              <a:t>How did authoritative dictionaries of 1868 define “person”?</a:t>
            </a:r>
          </a:p>
        </p:txBody>
      </p:sp>
      <p:pic>
        <p:nvPicPr>
          <p:cNvPr id="1032" name="Picture 8" descr="Noah Webster's 1828 Dictionary - CD-ROM - Exodus Books">
            <a:extLst>
              <a:ext uri="{FF2B5EF4-FFF2-40B4-BE49-F238E27FC236}">
                <a16:creationId xmlns:a16="http://schemas.microsoft.com/office/drawing/2014/main" id="{68ECF0D1-1278-48A4-AAED-ED0B6F0E4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645" y="1848118"/>
            <a:ext cx="3161763" cy="316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8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B48E-6D5D-4931-88BF-4BF072893238}"/>
              </a:ext>
            </a:extLst>
          </p:cNvPr>
          <p:cNvSpPr>
            <a:spLocks noGrp="1"/>
          </p:cNvSpPr>
          <p:nvPr>
            <p:ph type="title"/>
          </p:nvPr>
        </p:nvSpPr>
        <p:spPr>
          <a:xfrm>
            <a:off x="498843" y="586453"/>
            <a:ext cx="11194313" cy="6171142"/>
          </a:xfrm>
        </p:spPr>
        <p:txBody>
          <a:bodyPr>
            <a:noAutofit/>
          </a:bodyPr>
          <a:lstStyle/>
          <a:p>
            <a:br>
              <a:rPr lang="en-US" sz="2000" dirty="0">
                <a:solidFill>
                  <a:srgbClr val="333333"/>
                </a:solidFill>
                <a:latin typeface="+mn-lt"/>
              </a:rPr>
            </a:br>
            <a:r>
              <a:rPr lang="en-US" sz="2000" b="0" i="0" dirty="0">
                <a:solidFill>
                  <a:srgbClr val="333333"/>
                </a:solidFill>
                <a:effectLst/>
                <a:latin typeface="+mn-lt"/>
              </a:rPr>
              <a:t>CHILD, CHILDREN, domestic relations. </a:t>
            </a:r>
            <a:r>
              <a:rPr lang="en-US" sz="2000" b="0" i="0" u="sng" dirty="0">
                <a:solidFill>
                  <a:srgbClr val="333333"/>
                </a:solidFill>
                <a:effectLst/>
                <a:latin typeface="+mn-lt"/>
              </a:rPr>
              <a:t>A child is the son or daughter</a:t>
            </a:r>
            <a:r>
              <a:rPr lang="en-US" sz="2000" b="0" i="0" dirty="0">
                <a:solidFill>
                  <a:srgbClr val="333333"/>
                </a:solidFill>
                <a:effectLst/>
                <a:latin typeface="+mn-lt"/>
              </a:rPr>
              <a:t> in relation to the father or mother. </a:t>
            </a:r>
            <a:br>
              <a:rPr lang="en-US" sz="2000" b="0" i="0" dirty="0">
                <a:solidFill>
                  <a:srgbClr val="333333"/>
                </a:solidFill>
                <a:effectLst/>
                <a:latin typeface="+mn-lt"/>
              </a:rPr>
            </a:br>
            <a:r>
              <a:rPr lang="en-US" sz="2000" b="0" i="0" dirty="0">
                <a:solidFill>
                  <a:srgbClr val="333333"/>
                </a:solidFill>
                <a:effectLst/>
                <a:latin typeface="+mn-lt"/>
              </a:rPr>
              <a:t>2. We will here consider the law, in general terms, as it relates to the </a:t>
            </a:r>
            <a:r>
              <a:rPr lang="en-US" sz="2000" b="0" i="0" u="sng" dirty="0">
                <a:solidFill>
                  <a:srgbClr val="333333"/>
                </a:solidFill>
                <a:effectLst/>
                <a:latin typeface="+mn-lt"/>
              </a:rPr>
              <a:t>condition, duties, and rights of children;</a:t>
            </a:r>
            <a:r>
              <a:rPr lang="en-US" sz="2000" b="0" i="0" dirty="0">
                <a:solidFill>
                  <a:srgbClr val="333333"/>
                </a:solidFill>
                <a:effectLst/>
                <a:latin typeface="+mn-lt"/>
              </a:rPr>
              <a:t> and, afterwards, the extent which has been given to the word child or children by dispositions in wills and testaments. (emphasis added)</a:t>
            </a:r>
            <a:br>
              <a:rPr lang="en-US" sz="2000" b="0" i="0" dirty="0">
                <a:solidFill>
                  <a:srgbClr val="333333"/>
                </a:solidFill>
                <a:effectLst/>
                <a:latin typeface="+mn-lt"/>
              </a:rPr>
            </a:br>
            <a:br>
              <a:rPr lang="en-US" sz="2000" b="0" i="0" dirty="0">
                <a:solidFill>
                  <a:srgbClr val="333333"/>
                </a:solidFill>
                <a:effectLst/>
                <a:latin typeface="+mn-lt"/>
              </a:rPr>
            </a:br>
            <a:r>
              <a:rPr lang="en-US" sz="2000" b="0" i="0" dirty="0">
                <a:solidFill>
                  <a:srgbClr val="333333"/>
                </a:solidFill>
                <a:effectLst/>
                <a:latin typeface="+mn-lt"/>
              </a:rPr>
              <a:t>FOETICIDE, med. jur.</a:t>
            </a:r>
            <a:r>
              <a:rPr lang="en-US" sz="2000" b="0" i="0" baseline="50000" dirty="0">
                <a:solidFill>
                  <a:srgbClr val="333333"/>
                </a:solidFill>
                <a:effectLst/>
                <a:latin typeface="+mn-lt"/>
              </a:rPr>
              <a:t>1</a:t>
            </a:r>
            <a:r>
              <a:rPr lang="en-US" sz="2000" b="0" i="0" dirty="0">
                <a:solidFill>
                  <a:srgbClr val="333333"/>
                </a:solidFill>
                <a:effectLst/>
                <a:latin typeface="+mn-lt"/>
              </a:rPr>
              <a:t> Recently, this term has been applied to designate the act by which criminal abortion is produced. 1 Beck's Med. </a:t>
            </a:r>
            <a:r>
              <a:rPr lang="en-US" sz="2000" b="0" i="0" dirty="0" err="1">
                <a:solidFill>
                  <a:srgbClr val="333333"/>
                </a:solidFill>
                <a:effectLst/>
                <a:latin typeface="+mn-lt"/>
              </a:rPr>
              <a:t>Jur</a:t>
            </a:r>
            <a:r>
              <a:rPr lang="en-US" sz="2000" b="0" i="0" dirty="0">
                <a:solidFill>
                  <a:srgbClr val="333333"/>
                </a:solidFill>
                <a:effectLst/>
                <a:latin typeface="+mn-lt"/>
              </a:rPr>
              <a:t>. 288; Guy, Med. </a:t>
            </a:r>
            <a:r>
              <a:rPr lang="en-US" sz="2000" b="0" i="0" dirty="0" err="1">
                <a:solidFill>
                  <a:srgbClr val="333333"/>
                </a:solidFill>
                <a:effectLst/>
                <a:latin typeface="+mn-lt"/>
              </a:rPr>
              <a:t>Jur</a:t>
            </a:r>
            <a:r>
              <a:rPr lang="en-US" sz="2000" b="0" i="0" dirty="0">
                <a:solidFill>
                  <a:srgbClr val="333333"/>
                </a:solidFill>
                <a:effectLst/>
                <a:latin typeface="+mn-lt"/>
              </a:rPr>
              <a:t>. 133. See Infanticide; Prolicide. </a:t>
            </a:r>
            <a:br>
              <a:rPr lang="en-US" sz="2000" b="0" i="0" dirty="0">
                <a:solidFill>
                  <a:srgbClr val="333333"/>
                </a:solidFill>
                <a:effectLst/>
                <a:latin typeface="+mn-lt"/>
              </a:rPr>
            </a:br>
            <a:r>
              <a:rPr lang="en-US" sz="2000" b="1" i="1" dirty="0">
                <a:solidFill>
                  <a:srgbClr val="FF0000"/>
                </a:solidFill>
                <a:effectLst/>
                <a:latin typeface="+mn-lt"/>
              </a:rPr>
              <a:t>Does not appear even once in Roe v. Wade.</a:t>
            </a:r>
            <a:br>
              <a:rPr lang="en-US" sz="2000" b="1" i="1" dirty="0">
                <a:solidFill>
                  <a:srgbClr val="FF0000"/>
                </a:solidFill>
                <a:effectLst/>
                <a:latin typeface="+mn-lt"/>
              </a:rPr>
            </a:br>
            <a:br>
              <a:rPr lang="en-US" sz="2000" b="1" i="1" dirty="0">
                <a:solidFill>
                  <a:srgbClr val="333333"/>
                </a:solidFill>
                <a:effectLst/>
                <a:latin typeface="+mn-lt"/>
              </a:rPr>
            </a:br>
            <a:r>
              <a:rPr lang="en-US" sz="2000" b="0" i="0" dirty="0">
                <a:solidFill>
                  <a:srgbClr val="333333"/>
                </a:solidFill>
                <a:effectLst/>
                <a:latin typeface="+mn-lt"/>
              </a:rPr>
              <a:t>FOETUS, med. jur.</a:t>
            </a:r>
            <a:r>
              <a:rPr lang="en-US" sz="2000" b="0" i="0" baseline="50000" dirty="0">
                <a:solidFill>
                  <a:srgbClr val="333333"/>
                </a:solidFill>
                <a:effectLst/>
                <a:latin typeface="+mn-lt"/>
              </a:rPr>
              <a:t>1  </a:t>
            </a:r>
            <a:r>
              <a:rPr lang="en-US" sz="2000" b="0" i="0" u="sng" dirty="0">
                <a:solidFill>
                  <a:srgbClr val="333333"/>
                </a:solidFill>
                <a:effectLst/>
                <a:latin typeface="+mn-lt"/>
              </a:rPr>
              <a:t>The unborn child</a:t>
            </a:r>
            <a:r>
              <a:rPr lang="en-US" sz="2000" b="0" i="0" dirty="0">
                <a:solidFill>
                  <a:srgbClr val="333333"/>
                </a:solidFill>
                <a:effectLst/>
                <a:latin typeface="+mn-lt"/>
              </a:rPr>
              <a:t>. The name of embryo is sometimes given to it; but, although the terms are occasionally used indiscriminately, the latter is more frequently employed to designate the state of an unborn child during the first three months after conception, and by some until quickening. (emphasis added)</a:t>
            </a:r>
            <a:br>
              <a:rPr lang="en-US" sz="2000" b="0" i="0" dirty="0">
                <a:solidFill>
                  <a:srgbClr val="333333"/>
                </a:solidFill>
                <a:effectLst/>
                <a:latin typeface="+mn-lt"/>
              </a:rPr>
            </a:br>
            <a:br>
              <a:rPr lang="en-US" sz="2000" b="0" i="0" dirty="0">
                <a:solidFill>
                  <a:srgbClr val="333333"/>
                </a:solidFill>
                <a:effectLst/>
                <a:latin typeface="+mn-lt"/>
              </a:rPr>
            </a:br>
            <a:r>
              <a:rPr lang="en-US" sz="1600" b="0" i="1" dirty="0">
                <a:solidFill>
                  <a:srgbClr val="0070C0"/>
                </a:solidFill>
                <a:effectLst/>
                <a:latin typeface="+mn-lt"/>
                <a:hlinkClick r:id="rId3"/>
              </a:rPr>
              <a:t>https://constitution.org/1-Constitution/bouv/bouvier_c.htm</a:t>
            </a:r>
            <a:br>
              <a:rPr lang="en-US" sz="1600" b="0" i="1" dirty="0">
                <a:solidFill>
                  <a:srgbClr val="0070C0"/>
                </a:solidFill>
                <a:effectLst/>
                <a:latin typeface="+mn-lt"/>
              </a:rPr>
            </a:br>
            <a:br>
              <a:rPr lang="en-US" sz="1600" b="0" i="1" dirty="0">
                <a:solidFill>
                  <a:srgbClr val="0070C0"/>
                </a:solidFill>
                <a:effectLst/>
                <a:latin typeface="+mn-lt"/>
              </a:rPr>
            </a:br>
            <a:r>
              <a:rPr lang="en-US" sz="1600" b="0" i="1" baseline="50000" dirty="0">
                <a:effectLst/>
                <a:latin typeface="+mn-lt"/>
              </a:rPr>
              <a:t>1 </a:t>
            </a:r>
            <a:r>
              <a:rPr lang="en-US" sz="1600" b="0" i="1" dirty="0">
                <a:effectLst/>
                <a:latin typeface="+mn-lt"/>
              </a:rPr>
              <a:t>Medical jurisprudence</a:t>
            </a:r>
            <a:br>
              <a:rPr lang="en-US" sz="2000" b="0" i="0" dirty="0">
                <a:solidFill>
                  <a:srgbClr val="333333"/>
                </a:solidFill>
                <a:effectLst/>
                <a:latin typeface="+mn-lt"/>
              </a:rPr>
            </a:br>
            <a:r>
              <a:rPr lang="en-US" sz="2000" b="0" i="0" dirty="0">
                <a:solidFill>
                  <a:srgbClr val="333333"/>
                </a:solidFill>
                <a:effectLst/>
                <a:latin typeface="+mn-lt"/>
              </a:rPr>
              <a:t> </a:t>
            </a:r>
            <a:endParaRPr lang="en-US" sz="2000" dirty="0">
              <a:latin typeface="+mn-lt"/>
            </a:endParaRPr>
          </a:p>
        </p:txBody>
      </p:sp>
      <p:sp>
        <p:nvSpPr>
          <p:cNvPr id="4" name="Footer Placeholder 3">
            <a:extLst>
              <a:ext uri="{FF2B5EF4-FFF2-40B4-BE49-F238E27FC236}">
                <a16:creationId xmlns:a16="http://schemas.microsoft.com/office/drawing/2014/main" id="{60DBF9E3-B00C-405B-8C8D-238A435EF42B}"/>
              </a:ext>
            </a:extLst>
          </p:cNvPr>
          <p:cNvSpPr>
            <a:spLocks noGrp="1"/>
          </p:cNvSpPr>
          <p:nvPr>
            <p:ph type="ftr" sz="quarter" idx="11"/>
          </p:nvPr>
        </p:nvSpPr>
        <p:spPr/>
        <p:txBody>
          <a:bodyPr/>
          <a:lstStyle/>
          <a:p>
            <a:r>
              <a:rPr lang="en-US"/>
              <a:t>Send any questions and comments to work@thetaylorhome.org</a:t>
            </a:r>
          </a:p>
        </p:txBody>
      </p:sp>
      <p:sp>
        <p:nvSpPr>
          <p:cNvPr id="5" name="TextBox 4">
            <a:extLst>
              <a:ext uri="{FF2B5EF4-FFF2-40B4-BE49-F238E27FC236}">
                <a16:creationId xmlns:a16="http://schemas.microsoft.com/office/drawing/2014/main" id="{8C30D161-3792-4C08-937C-ACCEE1B11A95}"/>
              </a:ext>
            </a:extLst>
          </p:cNvPr>
          <p:cNvSpPr txBox="1"/>
          <p:nvPr/>
        </p:nvSpPr>
        <p:spPr>
          <a:xfrm>
            <a:off x="215757" y="59453"/>
            <a:ext cx="11976243" cy="738664"/>
          </a:xfrm>
          <a:prstGeom prst="rect">
            <a:avLst/>
          </a:prstGeom>
          <a:noFill/>
        </p:spPr>
        <p:txBody>
          <a:bodyPr wrap="square" rtlCol="0">
            <a:spAutoFit/>
          </a:bodyPr>
          <a:lstStyle/>
          <a:p>
            <a:r>
              <a:rPr lang="en-US" sz="4200" b="1" dirty="0">
                <a:latin typeface="+mj-lt"/>
              </a:rPr>
              <a:t>5. </a:t>
            </a:r>
            <a:r>
              <a:rPr lang="en-US" sz="4200" b="1" i="1" dirty="0">
                <a:latin typeface="+mj-lt"/>
              </a:rPr>
              <a:t>Roe v. Wade </a:t>
            </a:r>
            <a:r>
              <a:rPr lang="en-US" sz="4200" b="1" dirty="0">
                <a:latin typeface="+mj-lt"/>
              </a:rPr>
              <a:t>vs. 14th Amendment, 1868 (continued)</a:t>
            </a:r>
            <a:endParaRPr lang="en-US" sz="4200" dirty="0">
              <a:latin typeface="+mj-lt"/>
            </a:endParaRPr>
          </a:p>
        </p:txBody>
      </p:sp>
      <p:sp>
        <p:nvSpPr>
          <p:cNvPr id="6" name="Title 1">
            <a:extLst>
              <a:ext uri="{FF2B5EF4-FFF2-40B4-BE49-F238E27FC236}">
                <a16:creationId xmlns:a16="http://schemas.microsoft.com/office/drawing/2014/main" id="{0836FF59-F252-4033-82C5-160F9C1FB82A}"/>
              </a:ext>
            </a:extLst>
          </p:cNvPr>
          <p:cNvSpPr txBox="1">
            <a:spLocks/>
          </p:cNvSpPr>
          <p:nvPr/>
        </p:nvSpPr>
        <p:spPr>
          <a:xfrm>
            <a:off x="359143" y="5906422"/>
            <a:ext cx="1119431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u="sng" dirty="0">
                <a:solidFill>
                  <a:srgbClr val="FF0000"/>
                </a:solidFill>
                <a:latin typeface="+mn-lt"/>
              </a:rPr>
              <a:t>Does the 14th Amendment recognize the unborn as “persons”? </a:t>
            </a:r>
            <a:endParaRPr lang="en-US" sz="3200" i="1" u="sng" dirty="0">
              <a:latin typeface="+mn-lt"/>
            </a:endParaRPr>
          </a:p>
        </p:txBody>
      </p:sp>
      <p:sp>
        <p:nvSpPr>
          <p:cNvPr id="3" name="TextBox 2">
            <a:extLst>
              <a:ext uri="{FF2B5EF4-FFF2-40B4-BE49-F238E27FC236}">
                <a16:creationId xmlns:a16="http://schemas.microsoft.com/office/drawing/2014/main" id="{5615CD61-5E21-4056-B44C-C49F6A5D7BD6}"/>
              </a:ext>
            </a:extLst>
          </p:cNvPr>
          <p:cNvSpPr txBox="1"/>
          <p:nvPr/>
        </p:nvSpPr>
        <p:spPr>
          <a:xfrm>
            <a:off x="1778000" y="798117"/>
            <a:ext cx="8094133" cy="584775"/>
          </a:xfrm>
          <a:prstGeom prst="rect">
            <a:avLst/>
          </a:prstGeom>
          <a:noFill/>
        </p:spPr>
        <p:txBody>
          <a:bodyPr wrap="square" rtlCol="0">
            <a:spAutoFit/>
          </a:bodyPr>
          <a:lstStyle/>
          <a:p>
            <a:r>
              <a:rPr lang="en-US" sz="3200" b="1" dirty="0">
                <a:solidFill>
                  <a:srgbClr val="333333"/>
                </a:solidFill>
                <a:latin typeface="+mn-lt"/>
              </a:rPr>
              <a:t>5.3. Bouvier’s 1856 Law Dictionary Definitions</a:t>
            </a:r>
            <a:endParaRPr lang="en-US" sz="3200" dirty="0"/>
          </a:p>
        </p:txBody>
      </p:sp>
    </p:spTree>
    <p:extLst>
      <p:ext uri="{BB962C8B-B14F-4D97-AF65-F5344CB8AC3E}">
        <p14:creationId xmlns:p14="http://schemas.microsoft.com/office/powerpoint/2010/main" val="22436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B48E-6D5D-4931-88BF-4BF072893238}"/>
              </a:ext>
            </a:extLst>
          </p:cNvPr>
          <p:cNvSpPr>
            <a:spLocks noGrp="1"/>
          </p:cNvSpPr>
          <p:nvPr>
            <p:ph type="title"/>
          </p:nvPr>
        </p:nvSpPr>
        <p:spPr>
          <a:xfrm>
            <a:off x="272376" y="1399509"/>
            <a:ext cx="11722814" cy="485272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r>
              <a:rPr lang="en-US" sz="2200" dirty="0">
                <a:solidFill>
                  <a:srgbClr val="333333"/>
                </a:solidFill>
                <a:latin typeface="+mn-lt"/>
              </a:rPr>
              <a:t>P</a:t>
            </a:r>
            <a:r>
              <a:rPr lang="en-US" sz="2200" b="0" i="0" dirty="0">
                <a:solidFill>
                  <a:srgbClr val="333333"/>
                </a:solidFill>
                <a:effectLst/>
                <a:latin typeface="+mn-lt"/>
              </a:rPr>
              <a:t>ERSON. This word is applied to men, women and </a:t>
            </a:r>
            <a:r>
              <a:rPr lang="en-US" sz="2200" b="0" i="0" u="sng" dirty="0">
                <a:solidFill>
                  <a:srgbClr val="333333"/>
                </a:solidFill>
                <a:effectLst/>
                <a:latin typeface="+mn-lt"/>
              </a:rPr>
              <a:t>children</a:t>
            </a:r>
            <a:r>
              <a:rPr lang="en-US" sz="2200" b="0" i="0" dirty="0">
                <a:solidFill>
                  <a:srgbClr val="333333"/>
                </a:solidFill>
                <a:effectLst/>
                <a:latin typeface="+mn-lt"/>
              </a:rPr>
              <a:t>, who are called natural persons. In law, man and person are not exactly-synonymous terms. Any human being is a man, whether he be a member of society or not, whatever may be the rank he holds, or whatever may be his age, sex, &amp;c. A person is a man considered according to the rank he holds in society, with all the rights to which the place he holds entitles him, and the duties which it imposes. 1 </a:t>
            </a:r>
            <a:r>
              <a:rPr lang="en-US" sz="2200" b="0" i="0" dirty="0" err="1">
                <a:solidFill>
                  <a:srgbClr val="333333"/>
                </a:solidFill>
                <a:effectLst/>
                <a:latin typeface="+mn-lt"/>
              </a:rPr>
              <a:t>Bouv</a:t>
            </a:r>
            <a:r>
              <a:rPr lang="en-US" sz="2200" b="0" i="0" dirty="0">
                <a:solidFill>
                  <a:srgbClr val="333333"/>
                </a:solidFill>
                <a:effectLst/>
                <a:latin typeface="+mn-lt"/>
              </a:rPr>
              <a:t>. Inst. n. 137. (emphasis added</a:t>
            </a:r>
            <a:r>
              <a:rPr lang="en-US" sz="2000" b="0" i="0" dirty="0">
                <a:solidFill>
                  <a:srgbClr val="333333"/>
                </a:solidFill>
                <a:effectLst/>
                <a:latin typeface="+mn-lt"/>
              </a:rPr>
              <a:t>)</a:t>
            </a:r>
            <a:br>
              <a:rPr lang="en-US" sz="2000" b="0" i="0" dirty="0">
                <a:solidFill>
                  <a:srgbClr val="333333"/>
                </a:solidFill>
                <a:effectLst/>
                <a:latin typeface="+mn-lt"/>
              </a:rPr>
            </a:br>
            <a:r>
              <a:rPr lang="en-US" sz="1600" b="0" i="1" dirty="0">
                <a:solidFill>
                  <a:srgbClr val="0070C0"/>
                </a:solidFill>
                <a:effectLst/>
                <a:latin typeface="+mn-lt"/>
                <a:hlinkClick r:id="rId3"/>
              </a:rPr>
              <a:t>https://constitution.org/1-Constitution/bouv/bouvier_c.htm</a:t>
            </a:r>
            <a:br>
              <a:rPr lang="en-US" sz="1600" b="0" i="1" dirty="0">
                <a:solidFill>
                  <a:srgbClr val="0070C0"/>
                </a:solidFill>
                <a:effectLst/>
                <a:latin typeface="+mn-lt"/>
              </a:rPr>
            </a:br>
            <a:br>
              <a:rPr lang="en-US" sz="1600" b="0" i="1" dirty="0">
                <a:solidFill>
                  <a:srgbClr val="0070C0"/>
                </a:solidFill>
                <a:effectLst/>
                <a:latin typeface="+mn-lt"/>
              </a:rPr>
            </a:br>
            <a:r>
              <a:rPr lang="en-US" sz="2200" b="0" i="0" u="sng" dirty="0">
                <a:solidFill>
                  <a:srgbClr val="FF0000"/>
                </a:solidFill>
                <a:effectLst/>
                <a:latin typeface="+mn-lt"/>
              </a:rPr>
              <a:t>Comments: </a:t>
            </a:r>
            <a:br>
              <a:rPr lang="en-US" sz="2200" b="0" i="0" u="sng" dirty="0">
                <a:solidFill>
                  <a:srgbClr val="FF0000"/>
                </a:solidFill>
                <a:effectLst/>
                <a:latin typeface="+mn-lt"/>
              </a:rPr>
            </a:br>
            <a:r>
              <a:rPr lang="en-US" sz="2200" b="0" i="0" dirty="0">
                <a:solidFill>
                  <a:srgbClr val="FF0000"/>
                </a:solidFill>
                <a:effectLst/>
                <a:latin typeface="+mn-lt"/>
              </a:rPr>
              <a:t>1) A </a:t>
            </a:r>
            <a:r>
              <a:rPr lang="en-US" sz="2200" b="0" i="0" dirty="0" err="1">
                <a:solidFill>
                  <a:srgbClr val="FF0000"/>
                </a:solidFill>
                <a:effectLst/>
                <a:latin typeface="+mn-lt"/>
              </a:rPr>
              <a:t>foetus</a:t>
            </a:r>
            <a:r>
              <a:rPr lang="en-US" sz="2200" b="0" i="0" dirty="0">
                <a:solidFill>
                  <a:srgbClr val="FF0000"/>
                </a:solidFill>
                <a:effectLst/>
                <a:latin typeface="+mn-lt"/>
              </a:rPr>
              <a:t> is by defined as an “unborn child”, hence included in Bouvier’s definition of “person”, hence </a:t>
            </a:r>
            <a:r>
              <a:rPr lang="en-US" sz="2200" b="0" i="1" dirty="0">
                <a:solidFill>
                  <a:srgbClr val="FF0000"/>
                </a:solidFill>
                <a:effectLst/>
                <a:latin typeface="+mn-lt"/>
              </a:rPr>
              <a:t>necessarily</a:t>
            </a:r>
            <a:r>
              <a:rPr lang="en-US" sz="2200" b="0" i="0" dirty="0">
                <a:solidFill>
                  <a:srgbClr val="FF0000"/>
                </a:solidFill>
                <a:effectLst/>
                <a:latin typeface="+mn-lt"/>
              </a:rPr>
              <a:t> included, when applicable, to the 14</a:t>
            </a:r>
            <a:r>
              <a:rPr lang="en-US" sz="2200" b="0" i="0" baseline="30000" dirty="0">
                <a:solidFill>
                  <a:srgbClr val="FF0000"/>
                </a:solidFill>
                <a:effectLst/>
                <a:latin typeface="+mn-lt"/>
              </a:rPr>
              <a:t>th</a:t>
            </a:r>
            <a:r>
              <a:rPr lang="en-US" sz="2200" b="0" i="0" dirty="0">
                <a:solidFill>
                  <a:srgbClr val="FF0000"/>
                </a:solidFill>
                <a:effectLst/>
                <a:latin typeface="+mn-lt"/>
              </a:rPr>
              <a:t> Amendment (life, but not liberty or property)</a:t>
            </a:r>
            <a:br>
              <a:rPr lang="en-US" sz="2200" b="0" i="0" dirty="0">
                <a:solidFill>
                  <a:srgbClr val="FF0000"/>
                </a:solidFill>
                <a:effectLst/>
                <a:latin typeface="+mn-lt"/>
              </a:rPr>
            </a:br>
            <a:r>
              <a:rPr lang="en-US" sz="2200" b="0" i="0" dirty="0">
                <a:solidFill>
                  <a:srgbClr val="FF0000"/>
                </a:solidFill>
                <a:effectLst/>
                <a:latin typeface="+mn-lt"/>
              </a:rPr>
              <a:t>2) Had Justice Blackmun or the </a:t>
            </a:r>
            <a:r>
              <a:rPr lang="en-US" sz="2200" b="0" i="1" dirty="0">
                <a:solidFill>
                  <a:srgbClr val="FF0000"/>
                </a:solidFill>
                <a:effectLst/>
                <a:latin typeface="+mn-lt"/>
              </a:rPr>
              <a:t>Roe v. Wade </a:t>
            </a:r>
            <a:r>
              <a:rPr lang="en-US" sz="2200" b="0" i="0" dirty="0">
                <a:solidFill>
                  <a:srgbClr val="FF0000"/>
                </a:solidFill>
                <a:effectLst/>
                <a:latin typeface="+mn-lt"/>
              </a:rPr>
              <a:t>appellee found any </a:t>
            </a:r>
            <a:r>
              <a:rPr lang="en-US" sz="2200" b="0" dirty="0">
                <a:solidFill>
                  <a:srgbClr val="FF0000"/>
                </a:solidFill>
                <a:effectLst/>
                <a:latin typeface="+mn-lt"/>
              </a:rPr>
              <a:t>case law “that holds that a fetus is a person within the meaning of the Fourteenth Amendment” (</a:t>
            </a:r>
            <a:r>
              <a:rPr lang="en-US" sz="2200" b="0" i="1" dirty="0">
                <a:solidFill>
                  <a:srgbClr val="FF0000"/>
                </a:solidFill>
                <a:effectLst/>
                <a:latin typeface="+mn-lt"/>
              </a:rPr>
              <a:t>Roe v. Wade) – </a:t>
            </a:r>
            <a:r>
              <a:rPr lang="en-US" sz="2200" b="0" dirty="0">
                <a:solidFill>
                  <a:srgbClr val="FF0000"/>
                </a:solidFill>
                <a:effectLst/>
                <a:latin typeface="+mn-lt"/>
              </a:rPr>
              <a:t>or not – should it not have been decided consistent with the legal definitions of “child”, “</a:t>
            </a:r>
            <a:r>
              <a:rPr lang="en-US" sz="2200" b="0" dirty="0" err="1">
                <a:solidFill>
                  <a:srgbClr val="FF0000"/>
                </a:solidFill>
                <a:effectLst/>
                <a:latin typeface="+mn-lt"/>
              </a:rPr>
              <a:t>foetus</a:t>
            </a:r>
            <a:r>
              <a:rPr lang="en-US" sz="2200" b="0" dirty="0">
                <a:solidFill>
                  <a:srgbClr val="FF0000"/>
                </a:solidFill>
                <a:effectLst/>
                <a:latin typeface="+mn-lt"/>
              </a:rPr>
              <a:t>”, and “person” when the 14</a:t>
            </a:r>
            <a:r>
              <a:rPr lang="en-US" sz="2200" b="0" baseline="30000" dirty="0">
                <a:solidFill>
                  <a:srgbClr val="FF0000"/>
                </a:solidFill>
                <a:effectLst/>
                <a:latin typeface="+mn-lt"/>
              </a:rPr>
              <a:t>th</a:t>
            </a:r>
            <a:r>
              <a:rPr lang="en-US" sz="2200" b="0" dirty="0">
                <a:solidFill>
                  <a:srgbClr val="FF0000"/>
                </a:solidFill>
                <a:effectLst/>
                <a:latin typeface="+mn-lt"/>
              </a:rPr>
              <a:t> Amendment was ratified?</a:t>
            </a:r>
            <a:br>
              <a:rPr lang="en-US" sz="2200" b="0" i="0" dirty="0">
                <a:solidFill>
                  <a:srgbClr val="FF0000"/>
                </a:solidFill>
                <a:effectLst/>
                <a:latin typeface="+mn-lt"/>
              </a:rPr>
            </a:br>
            <a:endParaRPr lang="en-US" sz="2200" dirty="0">
              <a:solidFill>
                <a:srgbClr val="FF0000"/>
              </a:solidFill>
              <a:latin typeface="+mn-lt"/>
            </a:endParaRPr>
          </a:p>
        </p:txBody>
      </p:sp>
      <p:sp>
        <p:nvSpPr>
          <p:cNvPr id="4" name="Footer Placeholder 3">
            <a:extLst>
              <a:ext uri="{FF2B5EF4-FFF2-40B4-BE49-F238E27FC236}">
                <a16:creationId xmlns:a16="http://schemas.microsoft.com/office/drawing/2014/main" id="{60DBF9E3-B00C-405B-8C8D-238A435EF42B}"/>
              </a:ext>
            </a:extLst>
          </p:cNvPr>
          <p:cNvSpPr>
            <a:spLocks noGrp="1"/>
          </p:cNvSpPr>
          <p:nvPr>
            <p:ph type="ftr" sz="quarter" idx="11"/>
          </p:nvPr>
        </p:nvSpPr>
        <p:spPr/>
        <p:txBody>
          <a:bodyPr/>
          <a:lstStyle/>
          <a:p>
            <a:r>
              <a:rPr lang="en-US"/>
              <a:t>Send any questions and comments to work@thetaylorhome.org</a:t>
            </a:r>
          </a:p>
        </p:txBody>
      </p:sp>
      <p:sp>
        <p:nvSpPr>
          <p:cNvPr id="5" name="TextBox 4">
            <a:extLst>
              <a:ext uri="{FF2B5EF4-FFF2-40B4-BE49-F238E27FC236}">
                <a16:creationId xmlns:a16="http://schemas.microsoft.com/office/drawing/2014/main" id="{8C30D161-3792-4C08-937C-ACCEE1B11A95}"/>
              </a:ext>
            </a:extLst>
          </p:cNvPr>
          <p:cNvSpPr txBox="1"/>
          <p:nvPr/>
        </p:nvSpPr>
        <p:spPr>
          <a:xfrm>
            <a:off x="234593" y="151919"/>
            <a:ext cx="11868364" cy="738664"/>
          </a:xfrm>
          <a:prstGeom prst="rect">
            <a:avLst/>
          </a:prstGeom>
          <a:noFill/>
        </p:spPr>
        <p:txBody>
          <a:bodyPr wrap="square" rtlCol="0">
            <a:spAutoFit/>
          </a:bodyPr>
          <a:lstStyle/>
          <a:p>
            <a:r>
              <a:rPr lang="en-US" sz="4200" b="1" dirty="0">
                <a:latin typeface="+mj-lt"/>
              </a:rPr>
              <a:t>5. </a:t>
            </a:r>
            <a:r>
              <a:rPr lang="en-US" sz="4200" b="1" i="1" dirty="0">
                <a:latin typeface="+mj-lt"/>
              </a:rPr>
              <a:t>Roe v. Wade </a:t>
            </a:r>
            <a:r>
              <a:rPr lang="en-US" sz="4200" b="1" dirty="0">
                <a:latin typeface="+mj-lt"/>
              </a:rPr>
              <a:t>vs. 14th Amendment, 1868 (continued)</a:t>
            </a:r>
            <a:endParaRPr lang="en-US" sz="4200" dirty="0">
              <a:latin typeface="+mj-lt"/>
            </a:endParaRPr>
          </a:p>
        </p:txBody>
      </p:sp>
      <p:sp>
        <p:nvSpPr>
          <p:cNvPr id="6" name="Title 1">
            <a:extLst>
              <a:ext uri="{FF2B5EF4-FFF2-40B4-BE49-F238E27FC236}">
                <a16:creationId xmlns:a16="http://schemas.microsoft.com/office/drawing/2014/main" id="{0836FF59-F252-4033-82C5-160F9C1FB82A}"/>
              </a:ext>
            </a:extLst>
          </p:cNvPr>
          <p:cNvSpPr txBox="1">
            <a:spLocks/>
          </p:cNvSpPr>
          <p:nvPr/>
        </p:nvSpPr>
        <p:spPr>
          <a:xfrm>
            <a:off x="420398" y="5951537"/>
            <a:ext cx="11124219" cy="809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rgbClr val="FF0000"/>
                </a:solidFill>
                <a:latin typeface="+mn-lt"/>
              </a:rPr>
              <a:t>Does the 14th Amendment recognize the unborn as “persons”? </a:t>
            </a:r>
            <a:endParaRPr lang="en-US" sz="3200" i="1" dirty="0">
              <a:latin typeface="+mn-lt"/>
            </a:endParaRPr>
          </a:p>
          <a:p>
            <a:pPr algn="ctr"/>
            <a:endParaRPr lang="en-US" sz="2800" i="1" dirty="0">
              <a:latin typeface="+mn-lt"/>
            </a:endParaRPr>
          </a:p>
        </p:txBody>
      </p:sp>
      <p:sp>
        <p:nvSpPr>
          <p:cNvPr id="3" name="TextBox 2">
            <a:extLst>
              <a:ext uri="{FF2B5EF4-FFF2-40B4-BE49-F238E27FC236}">
                <a16:creationId xmlns:a16="http://schemas.microsoft.com/office/drawing/2014/main" id="{96908342-F164-47E9-B07E-6488D9B4F8BB}"/>
              </a:ext>
            </a:extLst>
          </p:cNvPr>
          <p:cNvSpPr txBox="1"/>
          <p:nvPr/>
        </p:nvSpPr>
        <p:spPr>
          <a:xfrm>
            <a:off x="914400" y="970281"/>
            <a:ext cx="10884217" cy="1569660"/>
          </a:xfrm>
          <a:prstGeom prst="rect">
            <a:avLst/>
          </a:prstGeom>
          <a:noFill/>
        </p:spPr>
        <p:txBody>
          <a:bodyPr wrap="square" rtlCol="0">
            <a:spAutoFit/>
          </a:bodyPr>
          <a:lstStyle/>
          <a:p>
            <a:r>
              <a:rPr lang="en-US" sz="3200" b="1" dirty="0">
                <a:solidFill>
                  <a:srgbClr val="333333"/>
                </a:solidFill>
                <a:latin typeface="+mn-lt"/>
              </a:rPr>
              <a:t>5.3 Bouvier’s 1856 Law Dictionary Legal Definitions (continued) </a:t>
            </a:r>
            <a:br>
              <a:rPr lang="en-US" sz="3200" b="1" dirty="0">
                <a:solidFill>
                  <a:srgbClr val="333333"/>
                </a:solidFill>
                <a:latin typeface="+mn-lt"/>
              </a:rPr>
            </a:br>
            <a:br>
              <a:rPr lang="en-US" sz="3200" b="1" dirty="0">
                <a:solidFill>
                  <a:srgbClr val="333333"/>
                </a:solidFill>
                <a:latin typeface="+mn-lt"/>
              </a:rPr>
            </a:br>
            <a:endParaRPr lang="en-US" sz="3200" dirty="0"/>
          </a:p>
        </p:txBody>
      </p:sp>
    </p:spTree>
    <p:extLst>
      <p:ext uri="{BB962C8B-B14F-4D97-AF65-F5344CB8AC3E}">
        <p14:creationId xmlns:p14="http://schemas.microsoft.com/office/powerpoint/2010/main" val="25261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C6DDB1-1C91-49A7-AA4D-ED4DCBB67324}"/>
              </a:ext>
            </a:extLst>
          </p:cNvPr>
          <p:cNvSpPr>
            <a:spLocks noGrp="1"/>
          </p:cNvSpPr>
          <p:nvPr>
            <p:ph type="ftr" sz="quarter" idx="11"/>
          </p:nvPr>
        </p:nvSpPr>
        <p:spPr>
          <a:xfrm>
            <a:off x="1914952" y="6303851"/>
            <a:ext cx="4114800" cy="365125"/>
          </a:xfrm>
        </p:spPr>
        <p:txBody>
          <a:bodyPr/>
          <a:lstStyle/>
          <a:p>
            <a:r>
              <a:rPr lang="en-US"/>
              <a:t>Send any questions and comments to work@thetaylorhome.org</a:t>
            </a:r>
          </a:p>
        </p:txBody>
      </p:sp>
      <p:sp>
        <p:nvSpPr>
          <p:cNvPr id="5" name="TextBox 4">
            <a:extLst>
              <a:ext uri="{FF2B5EF4-FFF2-40B4-BE49-F238E27FC236}">
                <a16:creationId xmlns:a16="http://schemas.microsoft.com/office/drawing/2014/main" id="{BB8DB66B-FE1A-42F5-8D0A-7143BE6360F1}"/>
              </a:ext>
            </a:extLst>
          </p:cNvPr>
          <p:cNvSpPr txBox="1"/>
          <p:nvPr/>
        </p:nvSpPr>
        <p:spPr>
          <a:xfrm>
            <a:off x="43324" y="-49854"/>
            <a:ext cx="11972857" cy="738664"/>
          </a:xfrm>
          <a:prstGeom prst="rect">
            <a:avLst/>
          </a:prstGeom>
          <a:noFill/>
        </p:spPr>
        <p:txBody>
          <a:bodyPr wrap="square" rtlCol="0">
            <a:spAutoFit/>
          </a:bodyPr>
          <a:lstStyle/>
          <a:p>
            <a:r>
              <a:rPr lang="en-US" sz="4200" b="1" dirty="0">
                <a:latin typeface="+mj-lt"/>
              </a:rPr>
              <a:t>5. </a:t>
            </a:r>
            <a:r>
              <a:rPr lang="en-US" sz="4200" b="1" i="1" dirty="0">
                <a:latin typeface="+mj-lt"/>
              </a:rPr>
              <a:t>Roe v. Wade </a:t>
            </a:r>
            <a:r>
              <a:rPr lang="en-US" sz="4200" b="1" dirty="0">
                <a:latin typeface="+mj-lt"/>
              </a:rPr>
              <a:t>vs. 14th Amendment, 1868 (continued)</a:t>
            </a:r>
            <a:endParaRPr lang="en-US" sz="4200" dirty="0">
              <a:latin typeface="+mj-lt"/>
            </a:endParaRPr>
          </a:p>
        </p:txBody>
      </p:sp>
      <p:sp>
        <p:nvSpPr>
          <p:cNvPr id="6" name="Title 1">
            <a:extLst>
              <a:ext uri="{FF2B5EF4-FFF2-40B4-BE49-F238E27FC236}">
                <a16:creationId xmlns:a16="http://schemas.microsoft.com/office/drawing/2014/main" id="{0D5FC4B5-688F-48D5-A35E-7F8208FACACB}"/>
              </a:ext>
            </a:extLst>
          </p:cNvPr>
          <p:cNvSpPr txBox="1">
            <a:spLocks/>
          </p:cNvSpPr>
          <p:nvPr/>
        </p:nvSpPr>
        <p:spPr>
          <a:xfrm>
            <a:off x="219143" y="1331559"/>
            <a:ext cx="7044901" cy="4593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i="1" dirty="0">
                <a:latin typeface="+mn-lt"/>
              </a:rPr>
            </a:br>
            <a:br>
              <a:rPr lang="en-US" sz="2400" i="1" dirty="0">
                <a:latin typeface="+mn-lt"/>
              </a:rPr>
            </a:br>
            <a:r>
              <a:rPr lang="en-US" sz="2400" b="1" dirty="0">
                <a:latin typeface="+mn-lt"/>
              </a:rPr>
              <a:t>PERSON</a:t>
            </a:r>
            <a:br>
              <a:rPr lang="en-US" sz="2400" i="1" dirty="0">
                <a:latin typeface="+mn-lt"/>
              </a:rPr>
            </a:br>
            <a:r>
              <a:rPr lang="en-US" sz="2400" dirty="0">
                <a:latin typeface="+mn-lt"/>
              </a:rPr>
              <a:t>1. </a:t>
            </a:r>
            <a:r>
              <a:rPr lang="en-US" sz="2400" dirty="0">
                <a:solidFill>
                  <a:srgbClr val="333333"/>
                </a:solidFill>
                <a:latin typeface="+mn-lt"/>
              </a:rPr>
              <a:t>“An individual human being, consisting of body and soul. We apply the word to living beings only, possessed of a rational nature; </a:t>
            </a:r>
            <a:r>
              <a:rPr lang="en-US" sz="2400" dirty="0">
                <a:solidFill>
                  <a:srgbClr val="1C1C1C"/>
                </a:solidFill>
                <a:latin typeface="+mn-lt"/>
              </a:rPr>
              <a:t>the body when dead is not called a </a:t>
            </a:r>
            <a:r>
              <a:rPr lang="en-US" sz="2400" i="1" dirty="0">
                <a:solidFill>
                  <a:srgbClr val="1C1C1C"/>
                </a:solidFill>
                <a:latin typeface="+mn-lt"/>
              </a:rPr>
              <a:t>person…”</a:t>
            </a:r>
            <a:r>
              <a:rPr lang="en-US" sz="2400" dirty="0">
                <a:solidFill>
                  <a:srgbClr val="1C1C1C"/>
                </a:solidFill>
                <a:latin typeface="+mn-lt"/>
              </a:rPr>
              <a:t> </a:t>
            </a:r>
            <a:br>
              <a:rPr lang="en-US" sz="2400" dirty="0">
                <a:solidFill>
                  <a:srgbClr val="1C1C1C"/>
                </a:solidFill>
                <a:latin typeface="+mn-lt"/>
              </a:rPr>
            </a:br>
            <a:r>
              <a:rPr lang="en-US" sz="2400" dirty="0">
                <a:solidFill>
                  <a:srgbClr val="333333"/>
                </a:solidFill>
                <a:latin typeface="+mn-lt"/>
                <a:hlinkClick r:id="rId2"/>
              </a:rPr>
              <a:t>http://webstersdictionary1828.com/Dictionary/person</a:t>
            </a:r>
            <a:endParaRPr lang="en-US" sz="2400" dirty="0">
              <a:solidFill>
                <a:srgbClr val="333333"/>
              </a:solidFill>
              <a:latin typeface="+mn-lt"/>
            </a:endParaRPr>
          </a:p>
          <a:p>
            <a:br>
              <a:rPr lang="en-US" sz="2400" dirty="0">
                <a:solidFill>
                  <a:srgbClr val="1C1C1C"/>
                </a:solidFill>
                <a:latin typeface="+mn-lt"/>
              </a:rPr>
            </a:br>
            <a:r>
              <a:rPr lang="en-US" sz="2400" dirty="0">
                <a:solidFill>
                  <a:srgbClr val="333333"/>
                </a:solidFill>
                <a:latin typeface="+mn-lt"/>
              </a:rPr>
              <a:t> Comments:</a:t>
            </a:r>
          </a:p>
          <a:p>
            <a:r>
              <a:rPr lang="en-US" sz="2400" dirty="0">
                <a:solidFill>
                  <a:srgbClr val="333333"/>
                </a:solidFill>
                <a:latin typeface="+mn-lt"/>
              </a:rPr>
              <a:t>    1) “Living beings” specifically exclude corpses, but necessarily includes </a:t>
            </a:r>
            <a:r>
              <a:rPr lang="en-US" sz="2400" i="1" dirty="0">
                <a:solidFill>
                  <a:srgbClr val="333333"/>
                </a:solidFill>
                <a:latin typeface="+mn-lt"/>
              </a:rPr>
              <a:t>unborn</a:t>
            </a:r>
            <a:r>
              <a:rPr lang="en-US" sz="2400" dirty="0">
                <a:solidFill>
                  <a:srgbClr val="333333"/>
                </a:solidFill>
                <a:latin typeface="+mn-lt"/>
              </a:rPr>
              <a:t> living beings.</a:t>
            </a:r>
            <a:br>
              <a:rPr lang="en-US" sz="2400" dirty="0">
                <a:solidFill>
                  <a:srgbClr val="333333"/>
                </a:solidFill>
                <a:latin typeface="+mn-lt"/>
              </a:rPr>
            </a:br>
            <a:r>
              <a:rPr lang="en-US" sz="2400" dirty="0">
                <a:solidFill>
                  <a:srgbClr val="333333"/>
                </a:solidFill>
                <a:latin typeface="+mn-lt"/>
              </a:rPr>
              <a:t>    2)</a:t>
            </a:r>
            <a:r>
              <a:rPr lang="en-US" sz="2400" i="1" dirty="0">
                <a:solidFill>
                  <a:srgbClr val="333333"/>
                </a:solidFill>
                <a:latin typeface="+mn-lt"/>
              </a:rPr>
              <a:t> </a:t>
            </a:r>
            <a:r>
              <a:rPr lang="en-US" sz="2400" dirty="0">
                <a:latin typeface="+mn-lt"/>
              </a:rPr>
              <a:t>The 14</a:t>
            </a:r>
            <a:r>
              <a:rPr lang="en-US" sz="2400" baseline="30000" dirty="0">
                <a:latin typeface="+mn-lt"/>
              </a:rPr>
              <a:t>th</a:t>
            </a:r>
            <a:r>
              <a:rPr lang="en-US" sz="2400" dirty="0">
                <a:latin typeface="+mn-lt"/>
              </a:rPr>
              <a:t> Amendment requires birth of </a:t>
            </a:r>
            <a:r>
              <a:rPr lang="en-US" sz="2400" i="1" dirty="0">
                <a:latin typeface="+mn-lt"/>
              </a:rPr>
              <a:t>citizens, </a:t>
            </a:r>
            <a:r>
              <a:rPr lang="en-US" sz="2400" dirty="0">
                <a:latin typeface="+mn-lt"/>
              </a:rPr>
              <a:t>but not of </a:t>
            </a:r>
            <a:r>
              <a:rPr lang="en-US" sz="2400" i="1" dirty="0">
                <a:latin typeface="+mn-lt"/>
              </a:rPr>
              <a:t>persons, </a:t>
            </a:r>
            <a:r>
              <a:rPr lang="en-US" sz="2400" dirty="0">
                <a:latin typeface="+mn-lt"/>
              </a:rPr>
              <a:t>to be consistent with Webster’s 1828 Dictionary. </a:t>
            </a:r>
            <a:br>
              <a:rPr lang="en-US" sz="2400" i="1" u="sng" dirty="0">
                <a:latin typeface="+mn-lt"/>
              </a:rPr>
            </a:br>
            <a:br>
              <a:rPr lang="en-US" sz="2400" i="1" dirty="0">
                <a:latin typeface="+mn-lt"/>
              </a:rPr>
            </a:br>
            <a:endParaRPr lang="en-US" sz="2400" i="1" dirty="0">
              <a:latin typeface="+mn-lt"/>
            </a:endParaRPr>
          </a:p>
        </p:txBody>
      </p:sp>
      <p:pic>
        <p:nvPicPr>
          <p:cNvPr id="2052" name="Picture 4" descr="Dead Body Morgue Human Foot Toe Tag Stock Photos, Pictures ...">
            <a:extLst>
              <a:ext uri="{FF2B5EF4-FFF2-40B4-BE49-F238E27FC236}">
                <a16:creationId xmlns:a16="http://schemas.microsoft.com/office/drawing/2014/main" id="{98BF5387-4BB5-4810-982F-7BC4A8FE18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93"/>
          <a:stretch/>
        </p:blipFill>
        <p:spPr bwMode="auto">
          <a:xfrm>
            <a:off x="8853190" y="1107654"/>
            <a:ext cx="2850092" cy="1702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of good citizenship with kids in motion - 15 free HQ ...">
            <a:extLst>
              <a:ext uri="{FF2B5EF4-FFF2-40B4-BE49-F238E27FC236}">
                <a16:creationId xmlns:a16="http://schemas.microsoft.com/office/drawing/2014/main" id="{096AD839-10EC-4F78-8C07-7C77A83A5E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9" t="6004" r="12665"/>
          <a:stretch/>
        </p:blipFill>
        <p:spPr bwMode="auto">
          <a:xfrm>
            <a:off x="8943148" y="3144248"/>
            <a:ext cx="2760134" cy="17025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man Writes 'Heartbreaking' Open Letter To Unborn Baby ...">
            <a:extLst>
              <a:ext uri="{FF2B5EF4-FFF2-40B4-BE49-F238E27FC236}">
                <a16:creationId xmlns:a16="http://schemas.microsoft.com/office/drawing/2014/main" id="{24095A0E-E357-4714-B1DD-589317925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148" y="5091176"/>
            <a:ext cx="2811568" cy="157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F5198-B9DC-4E0F-9B7D-DE83283575CE}"/>
              </a:ext>
            </a:extLst>
          </p:cNvPr>
          <p:cNvSpPr txBox="1"/>
          <p:nvPr/>
        </p:nvSpPr>
        <p:spPr>
          <a:xfrm>
            <a:off x="7264044" y="1729376"/>
            <a:ext cx="1589146" cy="5078313"/>
          </a:xfrm>
          <a:prstGeom prst="rect">
            <a:avLst/>
          </a:prstGeom>
          <a:noFill/>
        </p:spPr>
        <p:txBody>
          <a:bodyPr wrap="square" rtlCol="0">
            <a:spAutoFit/>
          </a:bodyPr>
          <a:lstStyle/>
          <a:p>
            <a:r>
              <a:rPr lang="en-US" sz="2000" dirty="0"/>
              <a:t>Citizen? NO</a:t>
            </a:r>
          </a:p>
          <a:p>
            <a:r>
              <a:rPr lang="en-US" sz="2000" dirty="0"/>
              <a:t>Person? NO</a:t>
            </a:r>
          </a:p>
          <a:p>
            <a:endParaRPr lang="en-US" sz="2000" dirty="0"/>
          </a:p>
          <a:p>
            <a:endParaRPr lang="en-US" sz="2000" dirty="0"/>
          </a:p>
          <a:p>
            <a:endParaRPr lang="en-US" sz="2000" dirty="0"/>
          </a:p>
          <a:p>
            <a:endParaRPr lang="en-US" sz="2000" dirty="0"/>
          </a:p>
          <a:p>
            <a:endParaRPr lang="en-US" sz="2000" dirty="0"/>
          </a:p>
          <a:p>
            <a:r>
              <a:rPr lang="en-US" sz="2000" dirty="0"/>
              <a:t>Citizens? YES</a:t>
            </a:r>
          </a:p>
          <a:p>
            <a:r>
              <a:rPr lang="en-US" sz="2000" dirty="0"/>
              <a:t>Persons? YES</a:t>
            </a:r>
          </a:p>
          <a:p>
            <a:endParaRPr lang="en-US" sz="2000" dirty="0"/>
          </a:p>
          <a:p>
            <a:endParaRPr lang="en-US" sz="2000" dirty="0"/>
          </a:p>
          <a:p>
            <a:endParaRPr lang="en-US" sz="2000" dirty="0"/>
          </a:p>
          <a:p>
            <a:endParaRPr lang="en-US" sz="2000" dirty="0"/>
          </a:p>
          <a:p>
            <a:r>
              <a:rPr lang="en-US" sz="2000" dirty="0"/>
              <a:t>Citizen? NO</a:t>
            </a:r>
          </a:p>
          <a:p>
            <a:r>
              <a:rPr lang="en-US" sz="2000" dirty="0"/>
              <a:t>Person?       </a:t>
            </a:r>
            <a:r>
              <a:rPr lang="en-US" sz="2400" b="1" dirty="0">
                <a:solidFill>
                  <a:srgbClr val="FF0000"/>
                </a:solidFill>
              </a:rPr>
              <a:t>YES!!</a:t>
            </a:r>
            <a:endParaRPr lang="en-US" sz="2400" b="1" dirty="0"/>
          </a:p>
        </p:txBody>
      </p:sp>
      <p:sp>
        <p:nvSpPr>
          <p:cNvPr id="9" name="TextBox 8">
            <a:extLst>
              <a:ext uri="{FF2B5EF4-FFF2-40B4-BE49-F238E27FC236}">
                <a16:creationId xmlns:a16="http://schemas.microsoft.com/office/drawing/2014/main" id="{01110A1C-D06C-4647-AAF7-25B96BE8AEA6}"/>
              </a:ext>
            </a:extLst>
          </p:cNvPr>
          <p:cNvSpPr txBox="1"/>
          <p:nvPr/>
        </p:nvSpPr>
        <p:spPr>
          <a:xfrm>
            <a:off x="1618124" y="538374"/>
            <a:ext cx="10245656" cy="584775"/>
          </a:xfrm>
          <a:prstGeom prst="rect">
            <a:avLst/>
          </a:prstGeom>
          <a:noFill/>
        </p:spPr>
        <p:txBody>
          <a:bodyPr wrap="square" rtlCol="0">
            <a:spAutoFit/>
          </a:bodyPr>
          <a:lstStyle/>
          <a:p>
            <a:r>
              <a:rPr lang="en-US" sz="3200" b="1" dirty="0">
                <a:latin typeface="+mn-lt"/>
              </a:rPr>
              <a:t>5.4 </a:t>
            </a:r>
            <a:r>
              <a:rPr lang="en-US" sz="3200" b="1" dirty="0">
                <a:solidFill>
                  <a:srgbClr val="333333"/>
                </a:solidFill>
                <a:latin typeface="+mn-lt"/>
              </a:rPr>
              <a:t>Noah Webster’s 1828 Dictionary definition</a:t>
            </a:r>
            <a:endParaRPr lang="en-US" sz="3200" dirty="0"/>
          </a:p>
        </p:txBody>
      </p:sp>
    </p:spTree>
    <p:extLst>
      <p:ext uri="{BB962C8B-B14F-4D97-AF65-F5344CB8AC3E}">
        <p14:creationId xmlns:p14="http://schemas.microsoft.com/office/powerpoint/2010/main" val="31250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08806-AEA7-4DFF-9A70-C1FE2C07459E}"/>
              </a:ext>
            </a:extLst>
          </p:cNvPr>
          <p:cNvSpPr>
            <a:spLocks noGrp="1"/>
          </p:cNvSpPr>
          <p:nvPr>
            <p:ph idx="1"/>
          </p:nvPr>
        </p:nvSpPr>
        <p:spPr>
          <a:xfrm>
            <a:off x="838200" y="2187574"/>
            <a:ext cx="5257800" cy="4351338"/>
          </a:xfrm>
        </p:spPr>
        <p:txBody>
          <a:bodyPr/>
          <a:lstStyle/>
          <a:p>
            <a:pPr marL="0" indent="0">
              <a:buNone/>
            </a:pPr>
            <a:r>
              <a:rPr lang="en-US" sz="2800" b="0" i="1" dirty="0">
                <a:solidFill>
                  <a:srgbClr val="202122"/>
                </a:solidFill>
                <a:effectLst/>
                <a:latin typeface="+mn-lt"/>
              </a:rPr>
              <a:t>“</a:t>
            </a:r>
            <a:r>
              <a:rPr lang="en-US" sz="2800" b="0" i="1" dirty="0">
                <a:solidFill>
                  <a:srgbClr val="000000"/>
                </a:solidFill>
                <a:effectLst/>
                <a:latin typeface="+mn-lt"/>
              </a:rPr>
              <a:t>The appellee and certain amici argue that the fetus is a ‘person</a:t>
            </a:r>
            <a:r>
              <a:rPr lang="en-US" sz="2800" i="1" dirty="0">
                <a:solidFill>
                  <a:srgbClr val="000000"/>
                </a:solidFill>
                <a:latin typeface="+mn-lt"/>
              </a:rPr>
              <a:t>’</a:t>
            </a:r>
            <a:r>
              <a:rPr lang="en-US" sz="2800" b="0" i="1" dirty="0">
                <a:solidFill>
                  <a:srgbClr val="000000"/>
                </a:solidFill>
                <a:effectLst/>
                <a:latin typeface="+mn-lt"/>
              </a:rPr>
              <a:t> within the language and meaning of the Fourteenth Amendment...If this suggestion of </a:t>
            </a:r>
            <a:r>
              <a:rPr lang="en-US" sz="2800" b="1" i="1" u="sng" dirty="0">
                <a:solidFill>
                  <a:srgbClr val="000000"/>
                </a:solidFill>
                <a:effectLst/>
                <a:latin typeface="+mn-lt"/>
              </a:rPr>
              <a:t>personhood</a:t>
            </a:r>
            <a:r>
              <a:rPr lang="en-US" sz="2800" b="0" i="1" dirty="0">
                <a:solidFill>
                  <a:srgbClr val="000000"/>
                </a:solidFill>
                <a:effectLst/>
                <a:latin typeface="+mn-lt"/>
              </a:rPr>
              <a:t> is established, the appellant's case, of course, </a:t>
            </a:r>
            <a:r>
              <a:rPr lang="en-US" sz="2800" b="1" i="1" u="sng" dirty="0">
                <a:solidFill>
                  <a:srgbClr val="000000"/>
                </a:solidFill>
                <a:effectLst/>
                <a:latin typeface="+mn-lt"/>
              </a:rPr>
              <a:t>collapses</a:t>
            </a:r>
            <a:r>
              <a:rPr lang="en-US" sz="2800" b="0" i="1" dirty="0">
                <a:solidFill>
                  <a:srgbClr val="000000"/>
                </a:solidFill>
                <a:effectLst/>
                <a:latin typeface="+mn-lt"/>
              </a:rPr>
              <a:t>, for the fetus' right to life would then be guaranteed specifically by the Amendment.”</a:t>
            </a:r>
            <a:endParaRPr lang="en-US" dirty="0"/>
          </a:p>
        </p:txBody>
      </p:sp>
      <p:sp>
        <p:nvSpPr>
          <p:cNvPr id="4" name="Footer Placeholder 3">
            <a:extLst>
              <a:ext uri="{FF2B5EF4-FFF2-40B4-BE49-F238E27FC236}">
                <a16:creationId xmlns:a16="http://schemas.microsoft.com/office/drawing/2014/main" id="{74D84DA1-72E7-4024-B28D-B77873C92161}"/>
              </a:ext>
            </a:extLst>
          </p:cNvPr>
          <p:cNvSpPr>
            <a:spLocks noGrp="1"/>
          </p:cNvSpPr>
          <p:nvPr>
            <p:ph type="ftr" sz="quarter" idx="11"/>
          </p:nvPr>
        </p:nvSpPr>
        <p:spPr/>
        <p:txBody>
          <a:bodyPr/>
          <a:lstStyle/>
          <a:p>
            <a:r>
              <a:rPr lang="en-US"/>
              <a:t>Send any questions and comments to work@thetaylorhome.org</a:t>
            </a:r>
          </a:p>
        </p:txBody>
      </p:sp>
      <p:pic>
        <p:nvPicPr>
          <p:cNvPr id="5" name="Picture 2" descr="Two die as building collapses in Lagos - The Eagle Online">
            <a:extLst>
              <a:ext uri="{FF2B5EF4-FFF2-40B4-BE49-F238E27FC236}">
                <a16:creationId xmlns:a16="http://schemas.microsoft.com/office/drawing/2014/main" id="{09EA233F-CF0E-42D1-A6A4-A38D8231F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794" y="1645731"/>
            <a:ext cx="4650359" cy="3080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D96E94-0A7E-4602-9E1B-07E6DBE0D4CB}"/>
              </a:ext>
            </a:extLst>
          </p:cNvPr>
          <p:cNvSpPr txBox="1"/>
          <p:nvPr/>
        </p:nvSpPr>
        <p:spPr>
          <a:xfrm>
            <a:off x="107879" y="165154"/>
            <a:ext cx="12120080" cy="738664"/>
          </a:xfrm>
          <a:prstGeom prst="rect">
            <a:avLst/>
          </a:prstGeom>
          <a:noFill/>
        </p:spPr>
        <p:txBody>
          <a:bodyPr wrap="square" rtlCol="0">
            <a:spAutoFit/>
          </a:bodyPr>
          <a:lstStyle/>
          <a:p>
            <a:r>
              <a:rPr lang="en-US" sz="4200" b="1" dirty="0">
                <a:latin typeface="+mj-lt"/>
              </a:rPr>
              <a:t>5. </a:t>
            </a:r>
            <a:r>
              <a:rPr lang="en-US" sz="4200" b="1" i="1" dirty="0">
                <a:latin typeface="+mj-lt"/>
              </a:rPr>
              <a:t>Roe v. Wade </a:t>
            </a:r>
            <a:r>
              <a:rPr lang="en-US" sz="4200" b="1" dirty="0">
                <a:latin typeface="+mj-lt"/>
              </a:rPr>
              <a:t>vs. 14th Amendment, 1868 (continued)</a:t>
            </a:r>
            <a:endParaRPr lang="en-US" sz="4200" dirty="0">
              <a:latin typeface="+mj-lt"/>
            </a:endParaRPr>
          </a:p>
        </p:txBody>
      </p:sp>
      <p:sp>
        <p:nvSpPr>
          <p:cNvPr id="8" name="TextBox 7">
            <a:extLst>
              <a:ext uri="{FF2B5EF4-FFF2-40B4-BE49-F238E27FC236}">
                <a16:creationId xmlns:a16="http://schemas.microsoft.com/office/drawing/2014/main" id="{67A1975C-674C-4556-B110-63B0206B1DB7}"/>
              </a:ext>
            </a:extLst>
          </p:cNvPr>
          <p:cNvSpPr txBox="1"/>
          <p:nvPr/>
        </p:nvSpPr>
        <p:spPr>
          <a:xfrm>
            <a:off x="7911101" y="4969308"/>
            <a:ext cx="2106203" cy="707886"/>
          </a:xfrm>
          <a:prstGeom prst="rect">
            <a:avLst/>
          </a:prstGeom>
          <a:noFill/>
        </p:spPr>
        <p:txBody>
          <a:bodyPr wrap="square" rtlCol="0">
            <a:spAutoFit/>
          </a:bodyPr>
          <a:lstStyle/>
          <a:p>
            <a:r>
              <a:rPr lang="en-US" sz="4000" b="1" i="1" dirty="0">
                <a:solidFill>
                  <a:srgbClr val="FF0000"/>
                </a:solidFill>
              </a:rPr>
              <a:t>CRASH!!</a:t>
            </a:r>
          </a:p>
        </p:txBody>
      </p:sp>
      <p:sp>
        <p:nvSpPr>
          <p:cNvPr id="9" name="TextBox 8">
            <a:extLst>
              <a:ext uri="{FF2B5EF4-FFF2-40B4-BE49-F238E27FC236}">
                <a16:creationId xmlns:a16="http://schemas.microsoft.com/office/drawing/2014/main" id="{20EE2C42-17E3-4D31-97EB-93A65F2FF1F4}"/>
              </a:ext>
            </a:extLst>
          </p:cNvPr>
          <p:cNvSpPr txBox="1"/>
          <p:nvPr/>
        </p:nvSpPr>
        <p:spPr>
          <a:xfrm>
            <a:off x="7310919" y="5504655"/>
            <a:ext cx="3510430" cy="830997"/>
          </a:xfrm>
          <a:prstGeom prst="rect">
            <a:avLst/>
          </a:prstGeom>
          <a:noFill/>
        </p:spPr>
        <p:txBody>
          <a:bodyPr wrap="square" rtlCol="0">
            <a:spAutoFit/>
          </a:bodyPr>
          <a:lstStyle/>
          <a:p>
            <a:r>
              <a:rPr lang="en-US" sz="2400" b="1" i="1" dirty="0">
                <a:solidFill>
                  <a:srgbClr val="FF0000"/>
                </a:solidFill>
              </a:rPr>
              <a:t>“And great was its fall” (cf. Matthew 7:27)</a:t>
            </a:r>
          </a:p>
        </p:txBody>
      </p:sp>
      <p:sp>
        <p:nvSpPr>
          <p:cNvPr id="11" name="TextBox 10">
            <a:extLst>
              <a:ext uri="{FF2B5EF4-FFF2-40B4-BE49-F238E27FC236}">
                <a16:creationId xmlns:a16="http://schemas.microsoft.com/office/drawing/2014/main" id="{2B3AE7E7-B920-4295-BF50-9694497BA3E7}"/>
              </a:ext>
            </a:extLst>
          </p:cNvPr>
          <p:cNvSpPr txBox="1"/>
          <p:nvPr/>
        </p:nvSpPr>
        <p:spPr>
          <a:xfrm>
            <a:off x="169333" y="949973"/>
            <a:ext cx="11760200" cy="1015663"/>
          </a:xfrm>
          <a:prstGeom prst="rect">
            <a:avLst/>
          </a:prstGeom>
          <a:noFill/>
        </p:spPr>
        <p:txBody>
          <a:bodyPr wrap="square" rtlCol="0">
            <a:spAutoFit/>
          </a:bodyPr>
          <a:lstStyle/>
          <a:p>
            <a:r>
              <a:rPr lang="en-US" sz="3200" b="1" i="0" dirty="0">
                <a:solidFill>
                  <a:srgbClr val="333333"/>
                </a:solidFill>
                <a:effectLst/>
                <a:latin typeface="+mn-lt"/>
              </a:rPr>
              <a:t>5.5. FOETUS, med. </a:t>
            </a:r>
            <a:r>
              <a:rPr lang="en-US" sz="3200" b="1" i="0" dirty="0" err="1">
                <a:solidFill>
                  <a:srgbClr val="333333"/>
                </a:solidFill>
                <a:effectLst/>
                <a:latin typeface="+mn-lt"/>
              </a:rPr>
              <a:t>jur</a:t>
            </a:r>
            <a:r>
              <a:rPr lang="en-US" sz="3200" b="1" i="0" dirty="0">
                <a:solidFill>
                  <a:srgbClr val="333333"/>
                </a:solidFill>
                <a:effectLst/>
                <a:latin typeface="+mn-lt"/>
              </a:rPr>
              <a:t>.</a:t>
            </a:r>
            <a:r>
              <a:rPr lang="en-US" sz="3200" b="1" i="0" baseline="50000" dirty="0">
                <a:solidFill>
                  <a:srgbClr val="333333"/>
                </a:solidFill>
                <a:effectLst/>
                <a:latin typeface="+mn-lt"/>
              </a:rPr>
              <a:t> </a:t>
            </a:r>
            <a:r>
              <a:rPr lang="en-US" sz="3200" b="1" i="1" dirty="0">
                <a:solidFill>
                  <a:srgbClr val="333333"/>
                </a:solidFill>
                <a:effectLst/>
                <a:latin typeface="+mn-lt"/>
              </a:rPr>
              <a:t>”The unborn child” </a:t>
            </a:r>
          </a:p>
          <a:p>
            <a:r>
              <a:rPr lang="en-US" sz="2800" b="0" i="0" dirty="0">
                <a:solidFill>
                  <a:srgbClr val="333333"/>
                </a:solidFill>
                <a:effectLst/>
                <a:latin typeface="+mn-lt"/>
              </a:rPr>
              <a:t>(Bouvier’s Law Dictionary, 1868</a:t>
            </a:r>
            <a:endParaRPr lang="en-US" sz="2800" dirty="0"/>
          </a:p>
        </p:txBody>
      </p:sp>
    </p:spTree>
    <p:extLst>
      <p:ext uri="{BB962C8B-B14F-4D97-AF65-F5344CB8AC3E}">
        <p14:creationId xmlns:p14="http://schemas.microsoft.com/office/powerpoint/2010/main" val="151429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0669-35E8-4EED-B9F8-7B93D0A8E0CB}"/>
              </a:ext>
            </a:extLst>
          </p:cNvPr>
          <p:cNvSpPr>
            <a:spLocks noGrp="1"/>
          </p:cNvSpPr>
          <p:nvPr>
            <p:ph type="title"/>
          </p:nvPr>
        </p:nvSpPr>
        <p:spPr>
          <a:xfrm>
            <a:off x="838200" y="-15875"/>
            <a:ext cx="10515600" cy="523875"/>
          </a:xfrm>
        </p:spPr>
        <p:txBody>
          <a:bodyPr>
            <a:normAutofit fontScale="90000"/>
          </a:bodyPr>
          <a:lstStyle/>
          <a:p>
            <a:pPr algn="ctr"/>
            <a:br>
              <a:rPr lang="en-US" dirty="0"/>
            </a:br>
            <a:r>
              <a:rPr lang="en-US" b="1" dirty="0"/>
              <a:t>Table of Contents</a:t>
            </a:r>
          </a:p>
        </p:txBody>
      </p:sp>
      <p:sp>
        <p:nvSpPr>
          <p:cNvPr id="3" name="Content Placeholder 2">
            <a:extLst>
              <a:ext uri="{FF2B5EF4-FFF2-40B4-BE49-F238E27FC236}">
                <a16:creationId xmlns:a16="http://schemas.microsoft.com/office/drawing/2014/main" id="{26D3FF99-5153-4B0A-BA28-FF7B422555DF}"/>
              </a:ext>
            </a:extLst>
          </p:cNvPr>
          <p:cNvSpPr>
            <a:spLocks noGrp="1"/>
          </p:cNvSpPr>
          <p:nvPr>
            <p:ph idx="1"/>
          </p:nvPr>
        </p:nvSpPr>
        <p:spPr>
          <a:xfrm>
            <a:off x="0" y="999067"/>
            <a:ext cx="12191999" cy="5722407"/>
          </a:xfrm>
        </p:spPr>
        <p:txBody>
          <a:bodyPr numCol="2">
            <a:normAutofit fontScale="62500" lnSpcReduction="20000"/>
          </a:bodyPr>
          <a:lstStyle/>
          <a:p>
            <a:pPr marL="0" indent="0">
              <a:buNone/>
            </a:pPr>
            <a:r>
              <a:rPr lang="en-US" sz="3200" b="1" dirty="0"/>
              <a:t>1. The </a:t>
            </a:r>
            <a:r>
              <a:rPr lang="en-US" sz="3200" b="1" i="1" dirty="0"/>
              <a:t>Roe v. Wade </a:t>
            </a:r>
            <a:r>
              <a:rPr lang="en-US" sz="3200" b="1" dirty="0"/>
              <a:t>Supreme Court (3)</a:t>
            </a:r>
          </a:p>
          <a:p>
            <a:pPr marL="0" indent="0">
              <a:buNone/>
            </a:pPr>
            <a:r>
              <a:rPr lang="en-US" sz="3200" b="1" dirty="0"/>
              <a:t>2. The Question: Did </a:t>
            </a:r>
            <a:r>
              <a:rPr lang="en-US" sz="3200" b="1" i="1" dirty="0"/>
              <a:t>Roe </a:t>
            </a:r>
            <a:r>
              <a:rPr lang="en-US" sz="3200" b="1" dirty="0"/>
              <a:t>rob lawful State power? (4)  </a:t>
            </a:r>
          </a:p>
          <a:p>
            <a:pPr marL="0" indent="0">
              <a:buNone/>
            </a:pPr>
            <a:r>
              <a:rPr lang="en-US" sz="3200" b="1" dirty="0"/>
              <a:t>3. Constitutional law violated (5-10)</a:t>
            </a:r>
          </a:p>
          <a:p>
            <a:pPr marL="0" indent="0">
              <a:buNone/>
            </a:pPr>
            <a:r>
              <a:rPr lang="en-US" sz="2700" dirty="0"/>
              <a:t>    3.1 </a:t>
            </a:r>
            <a:r>
              <a:rPr lang="en-US" sz="2700" i="1" u="sng" dirty="0"/>
              <a:t>Only </a:t>
            </a:r>
            <a:r>
              <a:rPr lang="en-US" sz="2700" u="sng" dirty="0"/>
              <a:t>Congress</a:t>
            </a:r>
            <a:r>
              <a:rPr lang="en-US" sz="2700" dirty="0"/>
              <a:t> makes Federal law (5)</a:t>
            </a:r>
          </a:p>
          <a:p>
            <a:pPr marL="0" indent="0">
              <a:buNone/>
            </a:pPr>
            <a:r>
              <a:rPr lang="en-US" sz="2700" i="1" dirty="0"/>
              <a:t>    </a:t>
            </a:r>
            <a:r>
              <a:rPr lang="en-US" sz="2700" dirty="0"/>
              <a:t>3.2 Congress’s powers are </a:t>
            </a:r>
            <a:r>
              <a:rPr lang="en-US" sz="2700" u="sng" dirty="0"/>
              <a:t>limited</a:t>
            </a:r>
            <a:r>
              <a:rPr lang="en-US" sz="2700" dirty="0"/>
              <a:t> (5-6)</a:t>
            </a:r>
          </a:p>
          <a:p>
            <a:pPr marL="0" indent="0">
              <a:buNone/>
            </a:pPr>
            <a:r>
              <a:rPr lang="en-US" sz="2700" dirty="0"/>
              <a:t>    3.3 Courts </a:t>
            </a:r>
            <a:r>
              <a:rPr lang="en-US" sz="2700" u="sng" dirty="0"/>
              <a:t>decide cases,</a:t>
            </a:r>
            <a:r>
              <a:rPr lang="en-US" sz="2700" dirty="0"/>
              <a:t> NOT legislate (7)</a:t>
            </a:r>
          </a:p>
          <a:p>
            <a:pPr marL="0" indent="0">
              <a:buNone/>
            </a:pPr>
            <a:r>
              <a:rPr lang="en-US" sz="2700" dirty="0"/>
              <a:t>    3.4 Courts and law: ONLY I</a:t>
            </a:r>
            <a:r>
              <a:rPr lang="en-US" sz="2700" u="sng" dirty="0"/>
              <a:t>nterpret,</a:t>
            </a:r>
            <a:r>
              <a:rPr lang="en-US" sz="2700" dirty="0"/>
              <a:t> </a:t>
            </a:r>
            <a:r>
              <a:rPr lang="en-US" sz="2700" u="sng" dirty="0"/>
              <a:t>judicial review</a:t>
            </a:r>
            <a:r>
              <a:rPr lang="en-US" sz="2700" dirty="0"/>
              <a:t> (8)</a:t>
            </a:r>
          </a:p>
          <a:p>
            <a:pPr marL="0" indent="0">
              <a:buNone/>
            </a:pPr>
            <a:r>
              <a:rPr lang="en-US" sz="2700" b="1" i="1" dirty="0"/>
              <a:t>    </a:t>
            </a:r>
            <a:r>
              <a:rPr lang="en-US" sz="2700" dirty="0"/>
              <a:t>3.5 Dissenter White: </a:t>
            </a:r>
            <a:r>
              <a:rPr lang="en-US" sz="2700" i="1" dirty="0"/>
              <a:t>Roe</a:t>
            </a:r>
            <a:r>
              <a:rPr lang="en-US" sz="2700" dirty="0"/>
              <a:t> </a:t>
            </a:r>
            <a:r>
              <a:rPr lang="en-US" sz="2700" u="sng" dirty="0"/>
              <a:t>abused</a:t>
            </a:r>
            <a:r>
              <a:rPr lang="en-US" sz="2700" dirty="0"/>
              <a:t> judicial review (8)</a:t>
            </a:r>
          </a:p>
          <a:p>
            <a:pPr marL="0" indent="0">
              <a:buNone/>
            </a:pPr>
            <a:r>
              <a:rPr lang="en-US" sz="2700" dirty="0"/>
              <a:t>    3.6 American judicial review’s origin (9)</a:t>
            </a:r>
          </a:p>
          <a:p>
            <a:pPr marL="0" indent="0">
              <a:buNone/>
            </a:pPr>
            <a:r>
              <a:rPr lang="en-US" sz="2700" dirty="0"/>
              <a:t>    3.7 </a:t>
            </a:r>
            <a:r>
              <a:rPr lang="en-US" sz="2700" i="1" dirty="0"/>
              <a:t>Marbury’s</a:t>
            </a:r>
            <a:r>
              <a:rPr lang="en-US" sz="2700" dirty="0"/>
              <a:t> phraseology begs two questions (10)</a:t>
            </a:r>
          </a:p>
          <a:p>
            <a:pPr marL="0" indent="0">
              <a:buNone/>
            </a:pPr>
            <a:r>
              <a:rPr lang="en-US" sz="3200" b="1" dirty="0"/>
              <a:t>4. Recover the States’ stolen power! (11-13)</a:t>
            </a:r>
          </a:p>
          <a:p>
            <a:pPr marL="0" indent="0">
              <a:buNone/>
            </a:pPr>
            <a:r>
              <a:rPr lang="en-US" sz="2400" dirty="0"/>
              <a:t>   </a:t>
            </a:r>
            <a:r>
              <a:rPr lang="en-US" sz="2700" dirty="0"/>
              <a:t>4.1 Past State resistance to Federal action (11)</a:t>
            </a:r>
          </a:p>
          <a:p>
            <a:pPr marL="0" indent="0">
              <a:buNone/>
            </a:pPr>
            <a:r>
              <a:rPr lang="en-US" sz="2700" dirty="0"/>
              <a:t>       4.1.a</a:t>
            </a:r>
            <a:r>
              <a:rPr lang="en-US" sz="2700" dirty="0">
                <a:effectLst/>
              </a:rPr>
              <a:t> </a:t>
            </a:r>
            <a:r>
              <a:rPr lang="en-US" sz="2700" i="1" dirty="0"/>
              <a:t>Alien &amp; Sedition Acts</a:t>
            </a:r>
            <a:r>
              <a:rPr lang="en-US" sz="2700" dirty="0"/>
              <a:t>, 1798 (11)</a:t>
            </a:r>
          </a:p>
          <a:p>
            <a:pPr marL="0" indent="0">
              <a:buNone/>
            </a:pPr>
            <a:r>
              <a:rPr lang="en-US" sz="2700" dirty="0"/>
              <a:t>       4.1.b </a:t>
            </a:r>
            <a:r>
              <a:rPr lang="en-US" sz="2700" i="1" dirty="0"/>
              <a:t>Dred Scott </a:t>
            </a:r>
            <a:r>
              <a:rPr lang="en-US" sz="2700" dirty="0"/>
              <a:t>decision, 1857 (12)</a:t>
            </a:r>
          </a:p>
          <a:p>
            <a:pPr marL="0" indent="0">
              <a:buNone/>
            </a:pPr>
            <a:r>
              <a:rPr lang="en-US" sz="2700" dirty="0"/>
              <a:t>   4.2 But what about the Supremacy Clause? (13)</a:t>
            </a:r>
          </a:p>
          <a:p>
            <a:pPr marL="0" indent="0">
              <a:buNone/>
            </a:pPr>
            <a:endParaRPr lang="en-US" sz="2300" b="1" dirty="0"/>
          </a:p>
          <a:p>
            <a:pPr marL="0" indent="0">
              <a:buNone/>
            </a:pPr>
            <a:endParaRPr lang="en-US" sz="2300" b="1" dirty="0"/>
          </a:p>
          <a:p>
            <a:pPr marL="0" indent="0">
              <a:buNone/>
            </a:pPr>
            <a:endParaRPr lang="en-US" sz="2300" b="1" dirty="0"/>
          </a:p>
          <a:p>
            <a:pPr marL="0" indent="0">
              <a:buNone/>
            </a:pPr>
            <a:r>
              <a:rPr lang="en-US" sz="3200" b="1" dirty="0"/>
              <a:t>5. </a:t>
            </a:r>
            <a:r>
              <a:rPr lang="en-US" sz="3200" b="1" i="1" dirty="0"/>
              <a:t>Roe v. Wade </a:t>
            </a:r>
            <a:r>
              <a:rPr lang="en-US" sz="3200" b="1" dirty="0"/>
              <a:t>vs. 14th Amendment, 1868 (14-18)</a:t>
            </a:r>
          </a:p>
          <a:p>
            <a:pPr marL="0" indent="0">
              <a:buNone/>
            </a:pPr>
            <a:r>
              <a:rPr lang="en-US" sz="2700" dirty="0"/>
              <a:t>   5.1 The potential conflict (14)</a:t>
            </a:r>
          </a:p>
          <a:p>
            <a:pPr marL="0" indent="0">
              <a:buNone/>
            </a:pPr>
            <a:r>
              <a:rPr lang="en-US" sz="2700" dirty="0"/>
              <a:t>   5.2 </a:t>
            </a:r>
            <a:r>
              <a:rPr lang="en-US" sz="2700" i="1" dirty="0"/>
              <a:t>Roe v. Wade </a:t>
            </a:r>
            <a:r>
              <a:rPr lang="en-US" sz="2700" dirty="0"/>
              <a:t>hinges on the definition of “person” (15)</a:t>
            </a:r>
          </a:p>
          <a:p>
            <a:pPr marL="0" indent="0">
              <a:buNone/>
            </a:pPr>
            <a:r>
              <a:rPr lang="en-US" sz="2700" b="1" dirty="0"/>
              <a:t>   </a:t>
            </a:r>
            <a:r>
              <a:rPr lang="en-US" sz="2700" dirty="0"/>
              <a:t>5.3</a:t>
            </a:r>
            <a:r>
              <a:rPr lang="en-US" sz="2700" b="1" dirty="0"/>
              <a:t> </a:t>
            </a:r>
            <a:r>
              <a:rPr lang="en-US" sz="2700" dirty="0">
                <a:solidFill>
                  <a:srgbClr val="333333"/>
                </a:solidFill>
              </a:rPr>
              <a:t>Bouvier’s 1856 Law Dictionary Definitions (16-17)</a:t>
            </a:r>
          </a:p>
          <a:p>
            <a:pPr marL="0" indent="0">
              <a:buNone/>
            </a:pPr>
            <a:r>
              <a:rPr lang="en-US" sz="2700" dirty="0"/>
              <a:t>   5.4 </a:t>
            </a:r>
            <a:r>
              <a:rPr lang="en-US" sz="2700" dirty="0">
                <a:solidFill>
                  <a:srgbClr val="333333"/>
                </a:solidFill>
              </a:rPr>
              <a:t>Noah Webster’s 1828 Dictionary definition (18)</a:t>
            </a:r>
          </a:p>
          <a:p>
            <a:pPr marL="0" indent="0">
              <a:buNone/>
            </a:pPr>
            <a:r>
              <a:rPr lang="en-US" sz="2700" i="0" dirty="0">
                <a:solidFill>
                  <a:srgbClr val="333333"/>
                </a:solidFill>
                <a:effectLst/>
              </a:rPr>
              <a:t>   5.5. FOETUS, med. </a:t>
            </a:r>
            <a:r>
              <a:rPr lang="en-US" sz="2700" i="0" dirty="0" err="1">
                <a:solidFill>
                  <a:srgbClr val="333333"/>
                </a:solidFill>
                <a:effectLst/>
              </a:rPr>
              <a:t>jur</a:t>
            </a:r>
            <a:r>
              <a:rPr lang="en-US" sz="2700" i="0" dirty="0">
                <a:solidFill>
                  <a:srgbClr val="333333"/>
                </a:solidFill>
                <a:effectLst/>
              </a:rPr>
              <a:t>.</a:t>
            </a:r>
            <a:r>
              <a:rPr lang="en-US" sz="2700" i="0" baseline="50000" dirty="0">
                <a:solidFill>
                  <a:srgbClr val="333333"/>
                </a:solidFill>
                <a:effectLst/>
              </a:rPr>
              <a:t> </a:t>
            </a:r>
            <a:r>
              <a:rPr lang="en-US" sz="2700" i="1" dirty="0">
                <a:solidFill>
                  <a:srgbClr val="333333"/>
                </a:solidFill>
                <a:effectLst/>
              </a:rPr>
              <a:t>”The unborn child” </a:t>
            </a:r>
            <a:r>
              <a:rPr lang="en-US" sz="2700" dirty="0">
                <a:solidFill>
                  <a:srgbClr val="333333"/>
                </a:solidFill>
                <a:effectLst/>
              </a:rPr>
              <a:t>(19)</a:t>
            </a:r>
          </a:p>
          <a:p>
            <a:pPr marL="0" indent="0">
              <a:buNone/>
            </a:pPr>
            <a:r>
              <a:rPr lang="en-US" sz="3200" b="1" dirty="0"/>
              <a:t>6. Actions required: States ignore </a:t>
            </a:r>
            <a:r>
              <a:rPr lang="en-US" sz="3200" b="1" i="1" dirty="0"/>
              <a:t>Roe v. Wade </a:t>
            </a:r>
            <a:r>
              <a:rPr lang="en-US" sz="3200" b="1" dirty="0"/>
              <a:t>(20-21)</a:t>
            </a:r>
          </a:p>
          <a:p>
            <a:pPr marL="0" indent="0">
              <a:buNone/>
            </a:pPr>
            <a:r>
              <a:rPr lang="en-US" sz="3200" b="1" dirty="0">
                <a:solidFill>
                  <a:srgbClr val="333333"/>
                </a:solidFill>
                <a:effectLst/>
              </a:rPr>
              <a:t>7. </a:t>
            </a:r>
            <a:r>
              <a:rPr lang="en-US" sz="3200" b="1" dirty="0">
                <a:solidFill>
                  <a:srgbClr val="333333"/>
                </a:solidFill>
              </a:rPr>
              <a:t>R</a:t>
            </a:r>
            <a:r>
              <a:rPr lang="en-US" sz="3200" b="1" dirty="0">
                <a:solidFill>
                  <a:srgbClr val="333333"/>
                </a:solidFill>
                <a:effectLst/>
              </a:rPr>
              <a:t>esponses expected from the usual people (22)</a:t>
            </a:r>
            <a:endParaRPr lang="en-US" sz="3200" dirty="0">
              <a:solidFill>
                <a:srgbClr val="333333"/>
              </a:solidFill>
              <a:effectLst/>
            </a:endParaRPr>
          </a:p>
          <a:p>
            <a:pPr marL="0" indent="0">
              <a:buNone/>
            </a:pPr>
            <a:br>
              <a:rPr lang="en-US" sz="1800" b="1" dirty="0">
                <a:solidFill>
                  <a:srgbClr val="333333"/>
                </a:solidFill>
              </a:rPr>
            </a:br>
            <a:endParaRPr lang="en-US" sz="2000" b="1" dirty="0"/>
          </a:p>
          <a:p>
            <a:pPr marL="0" indent="0">
              <a:buNone/>
            </a:pPr>
            <a:endParaRPr lang="en-US" sz="2300" b="1" dirty="0"/>
          </a:p>
          <a:p>
            <a:pPr marL="0" indent="0">
              <a:buNone/>
            </a:pPr>
            <a:endParaRPr lang="en-US" sz="2300" dirty="0"/>
          </a:p>
          <a:p>
            <a:pPr marL="0" indent="0">
              <a:buNone/>
            </a:pPr>
            <a:endParaRPr lang="en-US" sz="2000" dirty="0"/>
          </a:p>
          <a:p>
            <a:pPr marL="0" indent="0">
              <a:buNone/>
            </a:pPr>
            <a:endParaRPr lang="en-US" sz="2400" dirty="0"/>
          </a:p>
          <a:p>
            <a:pPr marL="0" indent="0">
              <a:buNone/>
            </a:pPr>
            <a:endParaRPr lang="en-US" sz="2400" b="1" dirty="0"/>
          </a:p>
          <a:p>
            <a:pPr marL="0" indent="0">
              <a:buNone/>
            </a:pPr>
            <a:endParaRPr lang="en-US" sz="2800" b="1" dirty="0"/>
          </a:p>
          <a:p>
            <a:pPr marL="0" indent="0">
              <a:buNone/>
            </a:pPr>
            <a:endParaRPr lang="en-US" dirty="0"/>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5EBA04D7-8C6C-4CED-B349-A5A0F58E266C}"/>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3624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A6392C-AC4E-447B-8D13-2BC497D73D8E}"/>
              </a:ext>
            </a:extLst>
          </p:cNvPr>
          <p:cNvSpPr>
            <a:spLocks noGrp="1"/>
          </p:cNvSpPr>
          <p:nvPr>
            <p:ph type="ftr" sz="quarter" idx="11"/>
          </p:nvPr>
        </p:nvSpPr>
        <p:spPr>
          <a:xfrm>
            <a:off x="6555378" y="6235463"/>
            <a:ext cx="3675948" cy="365125"/>
          </a:xfrm>
        </p:spPr>
        <p:txBody>
          <a:bodyPr/>
          <a:lstStyle/>
          <a:p>
            <a:r>
              <a:rPr lang="en-US" dirty="0"/>
              <a:t>Send any questions and comments to work@thetaylorhome.org</a:t>
            </a:r>
          </a:p>
        </p:txBody>
      </p:sp>
      <p:sp>
        <p:nvSpPr>
          <p:cNvPr id="3" name="Content Placeholder 2">
            <a:extLst>
              <a:ext uri="{FF2B5EF4-FFF2-40B4-BE49-F238E27FC236}">
                <a16:creationId xmlns:a16="http://schemas.microsoft.com/office/drawing/2014/main" id="{6AF6251A-68B2-40ED-B62F-2044EBB9F6CB}"/>
              </a:ext>
            </a:extLst>
          </p:cNvPr>
          <p:cNvSpPr>
            <a:spLocks noGrp="1"/>
          </p:cNvSpPr>
          <p:nvPr>
            <p:ph idx="1"/>
          </p:nvPr>
        </p:nvSpPr>
        <p:spPr>
          <a:xfrm>
            <a:off x="6096000" y="2514599"/>
            <a:ext cx="5486398" cy="2119045"/>
          </a:xfrm>
        </p:spPr>
        <p:txBody>
          <a:bodyPr>
            <a:noAutofit/>
          </a:bodyPr>
          <a:lstStyle/>
          <a:p>
            <a:pPr marL="0" indent="0" algn="ctr">
              <a:buNone/>
            </a:pPr>
            <a:endParaRPr lang="en-US" sz="3200" b="1" i="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i="1" u="sng" dirty="0">
              <a:solidFill>
                <a:srgbClr val="FF0000"/>
              </a:solidFill>
            </a:endParaRPr>
          </a:p>
          <a:p>
            <a:endParaRPr lang="en-US" sz="3200" dirty="0"/>
          </a:p>
        </p:txBody>
      </p:sp>
      <p:sp>
        <p:nvSpPr>
          <p:cNvPr id="5" name="Title 4">
            <a:extLst>
              <a:ext uri="{FF2B5EF4-FFF2-40B4-BE49-F238E27FC236}">
                <a16:creationId xmlns:a16="http://schemas.microsoft.com/office/drawing/2014/main" id="{F3797BBB-4A6A-4C93-87A9-3F53643890D6}"/>
              </a:ext>
            </a:extLst>
          </p:cNvPr>
          <p:cNvSpPr txBox="1">
            <a:spLocks noGrp="1"/>
          </p:cNvSpPr>
          <p:nvPr>
            <p:ph type="title"/>
          </p:nvPr>
        </p:nvSpPr>
        <p:spPr>
          <a:xfrm>
            <a:off x="177800" y="218405"/>
            <a:ext cx="11480800" cy="701731"/>
          </a:xfrm>
          <a:prstGeom prst="rect">
            <a:avLst/>
          </a:prstGeom>
          <a:noFill/>
        </p:spPr>
        <p:txBody>
          <a:bodyPr wrap="square" rtlCol="0">
            <a:spAutoFit/>
          </a:bodyPr>
          <a:lstStyle/>
          <a:p>
            <a:pPr algn="ctr"/>
            <a:r>
              <a:rPr lang="en-US" b="1" dirty="0"/>
              <a:t>6. The action required: States ignore </a:t>
            </a:r>
            <a:r>
              <a:rPr lang="en-US" b="1" i="1" dirty="0"/>
              <a:t>Roe v. Wade</a:t>
            </a:r>
            <a:endParaRPr lang="en-US" dirty="0"/>
          </a:p>
        </p:txBody>
      </p:sp>
      <p:sp>
        <p:nvSpPr>
          <p:cNvPr id="7" name="Content Placeholder 2">
            <a:extLst>
              <a:ext uri="{FF2B5EF4-FFF2-40B4-BE49-F238E27FC236}">
                <a16:creationId xmlns:a16="http://schemas.microsoft.com/office/drawing/2014/main" id="{154A9126-DA1F-46D6-869A-35CC7611FBA5}"/>
              </a:ext>
            </a:extLst>
          </p:cNvPr>
          <p:cNvSpPr txBox="1">
            <a:spLocks/>
          </p:cNvSpPr>
          <p:nvPr/>
        </p:nvSpPr>
        <p:spPr>
          <a:xfrm>
            <a:off x="5767213" y="5103545"/>
            <a:ext cx="6143971" cy="11773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800" b="1" i="1" dirty="0">
                <a:solidFill>
                  <a:srgbClr val="FF0000"/>
                </a:solidFill>
              </a:rPr>
              <a:t>Roe v. Wade </a:t>
            </a:r>
            <a:r>
              <a:rPr lang="en-US" sz="3800" b="1" dirty="0">
                <a:solidFill>
                  <a:srgbClr val="FF0000"/>
                </a:solidFill>
              </a:rPr>
              <a:t>is abortion’s Achilles’ heel, </a:t>
            </a:r>
            <a:r>
              <a:rPr lang="en-US" sz="3800" b="1" u="sng" dirty="0">
                <a:solidFill>
                  <a:srgbClr val="FF0000"/>
                </a:solidFill>
              </a:rPr>
              <a:t>not</a:t>
            </a:r>
            <a:r>
              <a:rPr lang="en-US" sz="3800" b="1" dirty="0">
                <a:solidFill>
                  <a:srgbClr val="FF0000"/>
                </a:solidFill>
              </a:rPr>
              <a:t> “the law of the land”!</a:t>
            </a:r>
          </a:p>
          <a:p>
            <a:endParaRPr lang="en-US" dirty="0"/>
          </a:p>
        </p:txBody>
      </p:sp>
      <p:pic>
        <p:nvPicPr>
          <p:cNvPr id="5122" name="Picture 2" descr="Statue of Achilles Heel at Achillion Palace, Corfu, Greece ...">
            <a:extLst>
              <a:ext uri="{FF2B5EF4-FFF2-40B4-BE49-F238E27FC236}">
                <a16:creationId xmlns:a16="http://schemas.microsoft.com/office/drawing/2014/main" id="{D4FEB2EE-F5E4-40F8-B9A1-3AF55EC09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86" y="1410423"/>
            <a:ext cx="4678614" cy="3119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y, the Emperor Has No Clothes! | ArtProfiler: The Swamp ...">
            <a:extLst>
              <a:ext uri="{FF2B5EF4-FFF2-40B4-BE49-F238E27FC236}">
                <a16:creationId xmlns:a16="http://schemas.microsoft.com/office/drawing/2014/main" id="{D16D39ED-C8D9-48B5-894E-36A47C8D0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72" y="988037"/>
            <a:ext cx="5304019" cy="2853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5B6F1B-C685-443C-969A-832FDE7FDF64}"/>
              </a:ext>
            </a:extLst>
          </p:cNvPr>
          <p:cNvSpPr txBox="1"/>
          <p:nvPr/>
        </p:nvSpPr>
        <p:spPr>
          <a:xfrm>
            <a:off x="1146719" y="3841890"/>
            <a:ext cx="6264348" cy="738664"/>
          </a:xfrm>
          <a:prstGeom prst="rect">
            <a:avLst/>
          </a:prstGeom>
          <a:noFill/>
        </p:spPr>
        <p:txBody>
          <a:bodyPr wrap="square" rtlCol="0">
            <a:spAutoFit/>
          </a:bodyPr>
          <a:lstStyle/>
          <a:p>
            <a:r>
              <a:rPr lang="en-US" sz="2400" dirty="0"/>
              <a:t>“The emperor has no clothes!”</a:t>
            </a:r>
            <a:endParaRPr lang="en-US" sz="3000" i="1" u="sng" dirty="0">
              <a:solidFill>
                <a:srgbClr val="FF0000"/>
              </a:solidFill>
            </a:endParaRPr>
          </a:p>
          <a:p>
            <a:endParaRPr lang="en-US" dirty="0"/>
          </a:p>
        </p:txBody>
      </p:sp>
      <p:sp>
        <p:nvSpPr>
          <p:cNvPr id="9" name="TextBox 8">
            <a:extLst>
              <a:ext uri="{FF2B5EF4-FFF2-40B4-BE49-F238E27FC236}">
                <a16:creationId xmlns:a16="http://schemas.microsoft.com/office/drawing/2014/main" id="{39BB91D2-9DDE-487B-9291-2259D0BC48A0}"/>
              </a:ext>
            </a:extLst>
          </p:cNvPr>
          <p:cNvSpPr txBox="1"/>
          <p:nvPr/>
        </p:nvSpPr>
        <p:spPr>
          <a:xfrm>
            <a:off x="327872" y="4340668"/>
            <a:ext cx="5223192" cy="2185214"/>
          </a:xfrm>
          <a:prstGeom prst="rect">
            <a:avLst/>
          </a:prstGeom>
          <a:noFill/>
        </p:spPr>
        <p:txBody>
          <a:bodyPr wrap="square" rtlCol="0">
            <a:spAutoFit/>
          </a:bodyPr>
          <a:lstStyle/>
          <a:p>
            <a:pPr algn="ctr"/>
            <a:r>
              <a:rPr lang="en-US" sz="3400" b="1" dirty="0">
                <a:solidFill>
                  <a:srgbClr val="FF0000"/>
                </a:solidFill>
              </a:rPr>
              <a:t>The States should ignore </a:t>
            </a:r>
            <a:r>
              <a:rPr lang="en-US" sz="3400" b="1" i="1" dirty="0">
                <a:solidFill>
                  <a:srgbClr val="FF0000"/>
                </a:solidFill>
              </a:rPr>
              <a:t>Roe v. Wade, </a:t>
            </a:r>
            <a:r>
              <a:rPr lang="en-US" sz="3400" b="1" dirty="0">
                <a:solidFill>
                  <a:srgbClr val="FF0000"/>
                </a:solidFill>
              </a:rPr>
              <a:t>criminalize abortion, and nullify judicial review</a:t>
            </a:r>
          </a:p>
        </p:txBody>
      </p:sp>
      <p:sp>
        <p:nvSpPr>
          <p:cNvPr id="6" name="TextBox 5">
            <a:extLst>
              <a:ext uri="{FF2B5EF4-FFF2-40B4-BE49-F238E27FC236}">
                <a16:creationId xmlns:a16="http://schemas.microsoft.com/office/drawing/2014/main" id="{8F7AF273-E2C3-4DF5-A290-6CA81586ACD3}"/>
              </a:ext>
            </a:extLst>
          </p:cNvPr>
          <p:cNvSpPr txBox="1"/>
          <p:nvPr/>
        </p:nvSpPr>
        <p:spPr>
          <a:xfrm>
            <a:off x="6520098" y="4585689"/>
            <a:ext cx="5223192" cy="461665"/>
          </a:xfrm>
          <a:prstGeom prst="rect">
            <a:avLst/>
          </a:prstGeom>
          <a:noFill/>
        </p:spPr>
        <p:txBody>
          <a:bodyPr wrap="square" rtlCol="0">
            <a:spAutoFit/>
          </a:bodyPr>
          <a:lstStyle/>
          <a:p>
            <a:r>
              <a:rPr lang="en-US" sz="2400" dirty="0"/>
              <a:t>Achilles dying from a poisoned arrow</a:t>
            </a:r>
          </a:p>
        </p:txBody>
      </p:sp>
    </p:spTree>
    <p:extLst>
      <p:ext uri="{BB962C8B-B14F-4D97-AF65-F5344CB8AC3E}">
        <p14:creationId xmlns:p14="http://schemas.microsoft.com/office/powerpoint/2010/main" val="27991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061A3D-BF40-4BA9-99B0-D3B4C05370A4}"/>
              </a:ext>
            </a:extLst>
          </p:cNvPr>
          <p:cNvSpPr>
            <a:spLocks noGrp="1"/>
          </p:cNvSpPr>
          <p:nvPr>
            <p:ph type="ftr" sz="quarter" idx="11"/>
          </p:nvPr>
        </p:nvSpPr>
        <p:spPr/>
        <p:txBody>
          <a:bodyPr/>
          <a:lstStyle/>
          <a:p>
            <a:r>
              <a:rPr lang="en-US"/>
              <a:t>Send any questions and comments to work@thetaylorhome.org</a:t>
            </a:r>
          </a:p>
        </p:txBody>
      </p:sp>
      <p:pic>
        <p:nvPicPr>
          <p:cNvPr id="7170" name="Picture 2" descr="Ding Dong! The Witch Is Dead (From Film OST 'The Wizard of ...">
            <a:extLst>
              <a:ext uri="{FF2B5EF4-FFF2-40B4-BE49-F238E27FC236}">
                <a16:creationId xmlns:a16="http://schemas.microsoft.com/office/drawing/2014/main" id="{5A53143D-AB83-4869-AE51-0BDA13E23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571" y="879376"/>
            <a:ext cx="6764866" cy="45148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2070793-40A9-4418-B064-06FF623D8D99}"/>
              </a:ext>
            </a:extLst>
          </p:cNvPr>
          <p:cNvSpPr>
            <a:spLocks noGrp="1"/>
          </p:cNvSpPr>
          <p:nvPr>
            <p:ph idx="1"/>
          </p:nvPr>
        </p:nvSpPr>
        <p:spPr>
          <a:xfrm>
            <a:off x="684398" y="5518556"/>
            <a:ext cx="10566991" cy="1202919"/>
          </a:xfrm>
        </p:spPr>
        <p:txBody>
          <a:bodyPr>
            <a:normAutofit/>
          </a:bodyPr>
          <a:lstStyle/>
          <a:p>
            <a:pPr marL="0" indent="0" algn="ctr">
              <a:buNone/>
            </a:pPr>
            <a:r>
              <a:rPr lang="en-US" sz="6000" b="1" i="1" u="sng" dirty="0">
                <a:solidFill>
                  <a:srgbClr val="FF0000"/>
                </a:solidFill>
              </a:rPr>
              <a:t>So let’s ACT like it!</a:t>
            </a:r>
            <a:r>
              <a:rPr lang="en-US" sz="6000" b="1" i="1" dirty="0">
                <a:solidFill>
                  <a:srgbClr val="FF0000"/>
                </a:solidFill>
              </a:rPr>
              <a:t>!</a:t>
            </a:r>
          </a:p>
        </p:txBody>
      </p:sp>
      <p:sp>
        <p:nvSpPr>
          <p:cNvPr id="5" name="Title 4">
            <a:extLst>
              <a:ext uri="{FF2B5EF4-FFF2-40B4-BE49-F238E27FC236}">
                <a16:creationId xmlns:a16="http://schemas.microsoft.com/office/drawing/2014/main" id="{AC2C4E23-34E6-4B38-960C-DBEEB477774A}"/>
              </a:ext>
            </a:extLst>
          </p:cNvPr>
          <p:cNvSpPr txBox="1">
            <a:spLocks noGrp="1"/>
          </p:cNvSpPr>
          <p:nvPr>
            <p:ph type="title"/>
          </p:nvPr>
        </p:nvSpPr>
        <p:spPr>
          <a:xfrm>
            <a:off x="0" y="122566"/>
            <a:ext cx="12192000" cy="674031"/>
          </a:xfrm>
          <a:prstGeom prst="rect">
            <a:avLst/>
          </a:prstGeom>
          <a:noFill/>
        </p:spPr>
        <p:txBody>
          <a:bodyPr wrap="square" rtlCol="0">
            <a:spAutoFit/>
          </a:bodyPr>
          <a:lstStyle/>
          <a:p>
            <a:pPr algn="ctr"/>
            <a:r>
              <a:rPr lang="en-US" sz="4200" b="1" dirty="0"/>
              <a:t>6. The action required: Ignore </a:t>
            </a:r>
            <a:r>
              <a:rPr lang="en-US" sz="4200" b="1" i="1" dirty="0"/>
              <a:t>Roe v. Wade </a:t>
            </a:r>
            <a:r>
              <a:rPr lang="en-US" sz="4200" b="1" dirty="0"/>
              <a:t>(continued)</a:t>
            </a:r>
            <a:endParaRPr lang="en-US" sz="4200" dirty="0"/>
          </a:p>
        </p:txBody>
      </p:sp>
    </p:spTree>
    <p:extLst>
      <p:ext uri="{BB962C8B-B14F-4D97-AF65-F5344CB8AC3E}">
        <p14:creationId xmlns:p14="http://schemas.microsoft.com/office/powerpoint/2010/main" val="55798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9A6989-8AA1-4062-A6F6-A96D4F9342EA}"/>
              </a:ext>
            </a:extLst>
          </p:cNvPr>
          <p:cNvSpPr>
            <a:spLocks noGrp="1"/>
          </p:cNvSpPr>
          <p:nvPr>
            <p:ph type="ftr" sz="quarter" idx="11"/>
          </p:nvPr>
        </p:nvSpPr>
        <p:spPr/>
        <p:txBody>
          <a:bodyPr/>
          <a:lstStyle/>
          <a:p>
            <a:r>
              <a:rPr lang="en-US"/>
              <a:t>Send any questions and comments to work@thetaylorhome.org</a:t>
            </a:r>
          </a:p>
        </p:txBody>
      </p:sp>
      <p:pic>
        <p:nvPicPr>
          <p:cNvPr id="5" name="Picture 2" descr="DONATE LIFE TO HIGHMARK...LE-JIT JITNEY BELLEVUE 15202 ...">
            <a:extLst>
              <a:ext uri="{FF2B5EF4-FFF2-40B4-BE49-F238E27FC236}">
                <a16:creationId xmlns:a16="http://schemas.microsoft.com/office/drawing/2014/main" id="{5B0A21D0-E4C1-4FB2-83C3-D44FC148E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310" y="2154804"/>
            <a:ext cx="3791478" cy="2803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BEC119-121B-443A-8A2A-3F78DAA89C92}"/>
              </a:ext>
            </a:extLst>
          </p:cNvPr>
          <p:cNvSpPr txBox="1"/>
          <p:nvPr/>
        </p:nvSpPr>
        <p:spPr>
          <a:xfrm flipH="1">
            <a:off x="1159310" y="4982793"/>
            <a:ext cx="4477320" cy="584775"/>
          </a:xfrm>
          <a:prstGeom prst="rect">
            <a:avLst/>
          </a:prstGeom>
          <a:noFill/>
        </p:spPr>
        <p:txBody>
          <a:bodyPr wrap="square" rtlCol="0">
            <a:spAutoFit/>
          </a:bodyPr>
          <a:lstStyle/>
          <a:p>
            <a:r>
              <a:rPr lang="en-US" sz="3200" dirty="0"/>
              <a:t>“Nothing to see here!”</a:t>
            </a:r>
          </a:p>
        </p:txBody>
      </p:sp>
      <p:sp>
        <p:nvSpPr>
          <p:cNvPr id="7" name="TextBox 6">
            <a:extLst>
              <a:ext uri="{FF2B5EF4-FFF2-40B4-BE49-F238E27FC236}">
                <a16:creationId xmlns:a16="http://schemas.microsoft.com/office/drawing/2014/main" id="{532362FA-4128-4F9F-8181-145E6FBC7C98}"/>
              </a:ext>
            </a:extLst>
          </p:cNvPr>
          <p:cNvSpPr txBox="1"/>
          <p:nvPr/>
        </p:nvSpPr>
        <p:spPr>
          <a:xfrm flipH="1">
            <a:off x="463396" y="912311"/>
            <a:ext cx="3995588" cy="1354217"/>
          </a:xfrm>
          <a:prstGeom prst="rect">
            <a:avLst/>
          </a:prstGeom>
          <a:noFill/>
        </p:spPr>
        <p:txBody>
          <a:bodyPr wrap="square" rtlCol="0">
            <a:spAutoFit/>
          </a:bodyPr>
          <a:lstStyle/>
          <a:p>
            <a:pPr marL="285750" indent="-285750">
              <a:buFont typeface="Arial" panose="020B0604020202020204" pitchFamily="34" charset="0"/>
              <a:buChar char="•"/>
            </a:pPr>
            <a:r>
              <a:rPr lang="en-US" sz="3200" dirty="0"/>
              <a:t>Judicial activists</a:t>
            </a:r>
          </a:p>
          <a:p>
            <a:pPr marL="285750" indent="-285750">
              <a:buFont typeface="Arial" panose="020B0604020202020204" pitchFamily="34" charset="0"/>
              <a:buChar char="•"/>
            </a:pPr>
            <a:r>
              <a:rPr lang="en-US" sz="3200" dirty="0"/>
              <a:t>Democrats</a:t>
            </a:r>
          </a:p>
          <a:p>
            <a:endParaRPr lang="en-US" dirty="0"/>
          </a:p>
        </p:txBody>
      </p:sp>
      <p:sp>
        <p:nvSpPr>
          <p:cNvPr id="8" name="TextBox 7">
            <a:extLst>
              <a:ext uri="{FF2B5EF4-FFF2-40B4-BE49-F238E27FC236}">
                <a16:creationId xmlns:a16="http://schemas.microsoft.com/office/drawing/2014/main" id="{F584C68E-E295-4636-BA29-71A5D086495F}"/>
              </a:ext>
            </a:extLst>
          </p:cNvPr>
          <p:cNvSpPr txBox="1"/>
          <p:nvPr/>
        </p:nvSpPr>
        <p:spPr>
          <a:xfrm flipH="1">
            <a:off x="7691897" y="872299"/>
            <a:ext cx="6256867" cy="1354217"/>
          </a:xfrm>
          <a:prstGeom prst="rect">
            <a:avLst/>
          </a:prstGeom>
          <a:noFill/>
        </p:spPr>
        <p:txBody>
          <a:bodyPr wrap="square" rtlCol="0">
            <a:spAutoFit/>
          </a:bodyPr>
          <a:lstStyle/>
          <a:p>
            <a:pPr marL="285750" indent="-285750">
              <a:buFont typeface="Arial" panose="020B0604020202020204" pitchFamily="34" charset="0"/>
              <a:buChar char="•"/>
            </a:pPr>
            <a:r>
              <a:rPr lang="en-US" sz="3200" dirty="0"/>
              <a:t>Abortion industry</a:t>
            </a:r>
          </a:p>
          <a:p>
            <a:pPr marL="285750" indent="-285750">
              <a:buFont typeface="Arial" panose="020B0604020202020204" pitchFamily="34" charset="0"/>
              <a:buChar char="•"/>
            </a:pPr>
            <a:r>
              <a:rPr lang="en-US" sz="3200" dirty="0"/>
              <a:t>Pro-lifers</a:t>
            </a:r>
          </a:p>
          <a:p>
            <a:endParaRPr lang="en-US" dirty="0"/>
          </a:p>
        </p:txBody>
      </p:sp>
      <p:sp>
        <p:nvSpPr>
          <p:cNvPr id="9" name="TextBox 8">
            <a:extLst>
              <a:ext uri="{FF2B5EF4-FFF2-40B4-BE49-F238E27FC236}">
                <a16:creationId xmlns:a16="http://schemas.microsoft.com/office/drawing/2014/main" id="{02AEC42C-82B6-4A0B-9757-D1A366AA3F6B}"/>
              </a:ext>
            </a:extLst>
          </p:cNvPr>
          <p:cNvSpPr txBox="1"/>
          <p:nvPr/>
        </p:nvSpPr>
        <p:spPr>
          <a:xfrm>
            <a:off x="3917681" y="5570911"/>
            <a:ext cx="4887652" cy="769441"/>
          </a:xfrm>
          <a:prstGeom prst="rect">
            <a:avLst/>
          </a:prstGeom>
          <a:noFill/>
        </p:spPr>
        <p:txBody>
          <a:bodyPr wrap="square" rtlCol="0">
            <a:spAutoFit/>
          </a:bodyPr>
          <a:lstStyle/>
          <a:p>
            <a:r>
              <a:rPr lang="en-US" sz="4400" b="1" i="1" u="sng" dirty="0">
                <a:solidFill>
                  <a:srgbClr val="FF0000"/>
                </a:solidFill>
              </a:rPr>
              <a:t>And the churches??</a:t>
            </a:r>
          </a:p>
        </p:txBody>
      </p:sp>
      <p:sp>
        <p:nvSpPr>
          <p:cNvPr id="10" name="Title 4">
            <a:extLst>
              <a:ext uri="{FF2B5EF4-FFF2-40B4-BE49-F238E27FC236}">
                <a16:creationId xmlns:a16="http://schemas.microsoft.com/office/drawing/2014/main" id="{3C1432F4-07E4-43D5-970B-67C05FFAB88A}"/>
              </a:ext>
            </a:extLst>
          </p:cNvPr>
          <p:cNvSpPr txBox="1">
            <a:spLocks noGrp="1"/>
          </p:cNvSpPr>
          <p:nvPr>
            <p:ph type="title"/>
          </p:nvPr>
        </p:nvSpPr>
        <p:spPr>
          <a:xfrm>
            <a:off x="838199" y="60677"/>
            <a:ext cx="10515600" cy="701731"/>
          </a:xfrm>
          <a:prstGeom prst="rect">
            <a:avLst/>
          </a:prstGeom>
          <a:noFill/>
        </p:spPr>
        <p:txBody>
          <a:bodyPr wrap="square" rtlCol="0">
            <a:spAutoFit/>
          </a:bodyPr>
          <a:lstStyle/>
          <a:p>
            <a:pPr algn="ctr"/>
            <a:r>
              <a:rPr lang="en-US" b="1" dirty="0"/>
              <a:t>7. Responses expected from the usual people</a:t>
            </a:r>
            <a:endParaRPr lang="en-US" dirty="0"/>
          </a:p>
        </p:txBody>
      </p:sp>
      <p:sp>
        <p:nvSpPr>
          <p:cNvPr id="11" name="TextBox 10">
            <a:extLst>
              <a:ext uri="{FF2B5EF4-FFF2-40B4-BE49-F238E27FC236}">
                <a16:creationId xmlns:a16="http://schemas.microsoft.com/office/drawing/2014/main" id="{532FF92D-4AEB-47E9-87C7-430B24A20776}"/>
              </a:ext>
            </a:extLst>
          </p:cNvPr>
          <p:cNvSpPr txBox="1"/>
          <p:nvPr/>
        </p:nvSpPr>
        <p:spPr>
          <a:xfrm flipH="1">
            <a:off x="4246555" y="883095"/>
            <a:ext cx="3995588" cy="1354217"/>
          </a:xfrm>
          <a:prstGeom prst="rect">
            <a:avLst/>
          </a:prstGeom>
          <a:noFill/>
        </p:spPr>
        <p:txBody>
          <a:bodyPr wrap="square" rtlCol="0">
            <a:spAutoFit/>
          </a:bodyPr>
          <a:lstStyle/>
          <a:p>
            <a:pPr marL="285750" indent="-285750">
              <a:buFont typeface="Arial" panose="020B0604020202020204" pitchFamily="34" charset="0"/>
              <a:buChar char="•"/>
            </a:pPr>
            <a:r>
              <a:rPr lang="en-US" sz="3200" dirty="0"/>
              <a:t>Legacy media</a:t>
            </a:r>
          </a:p>
          <a:p>
            <a:pPr marL="285750" indent="-285750">
              <a:buFont typeface="Arial" panose="020B0604020202020204" pitchFamily="34" charset="0"/>
              <a:buChar char="•"/>
            </a:pPr>
            <a:r>
              <a:rPr lang="en-US" sz="3200" dirty="0"/>
              <a:t>RINOS</a:t>
            </a:r>
          </a:p>
          <a:p>
            <a:endParaRPr lang="en-US" dirty="0"/>
          </a:p>
        </p:txBody>
      </p:sp>
      <p:sp>
        <p:nvSpPr>
          <p:cNvPr id="2" name="TextBox 1">
            <a:extLst>
              <a:ext uri="{FF2B5EF4-FFF2-40B4-BE49-F238E27FC236}">
                <a16:creationId xmlns:a16="http://schemas.microsoft.com/office/drawing/2014/main" id="{BBB78E02-F329-4578-AAC6-1497065D78BF}"/>
              </a:ext>
            </a:extLst>
          </p:cNvPr>
          <p:cNvSpPr txBox="1"/>
          <p:nvPr/>
        </p:nvSpPr>
        <p:spPr>
          <a:xfrm>
            <a:off x="7103533" y="4886752"/>
            <a:ext cx="4250266" cy="646331"/>
          </a:xfrm>
          <a:prstGeom prst="rect">
            <a:avLst/>
          </a:prstGeom>
          <a:noFill/>
        </p:spPr>
        <p:txBody>
          <a:bodyPr wrap="square" rtlCol="0">
            <a:spAutoFit/>
          </a:bodyPr>
          <a:lstStyle/>
          <a:p>
            <a:r>
              <a:rPr lang="en-US" sz="3600" b="1" i="1" dirty="0"/>
              <a:t>“RAGE!! HATRED!!”</a:t>
            </a:r>
          </a:p>
        </p:txBody>
      </p:sp>
      <p:sp>
        <p:nvSpPr>
          <p:cNvPr id="3" name="Plus Sign 2">
            <a:extLst>
              <a:ext uri="{FF2B5EF4-FFF2-40B4-BE49-F238E27FC236}">
                <a16:creationId xmlns:a16="http://schemas.microsoft.com/office/drawing/2014/main" id="{B318984F-8E94-4482-9038-595C515B65B0}"/>
              </a:ext>
            </a:extLst>
          </p:cNvPr>
          <p:cNvSpPr/>
          <p:nvPr/>
        </p:nvSpPr>
        <p:spPr>
          <a:xfrm>
            <a:off x="5406942" y="309943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The Angry Mob - YouTube">
            <a:extLst>
              <a:ext uri="{FF2B5EF4-FFF2-40B4-BE49-F238E27FC236}">
                <a16:creationId xmlns:a16="http://schemas.microsoft.com/office/drawing/2014/main" id="{9D5E0EF8-FA43-4AE6-963B-24525BCCE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49" y="2289809"/>
            <a:ext cx="45148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1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8" y="319088"/>
            <a:ext cx="11379936" cy="743484"/>
          </a:xfrm>
        </p:spPr>
        <p:txBody>
          <a:bodyPr>
            <a:normAutofit/>
          </a:bodyPr>
          <a:lstStyle/>
          <a:p>
            <a:pPr algn="ctr"/>
            <a:r>
              <a:rPr lang="en-US" b="1" dirty="0"/>
              <a:t>1. The</a:t>
            </a:r>
            <a:r>
              <a:rPr lang="en-US" b="1" i="1" dirty="0"/>
              <a:t> Roe v. Wade </a:t>
            </a:r>
            <a:r>
              <a:rPr lang="en-US" b="1" dirty="0"/>
              <a:t>Supreme Court </a:t>
            </a:r>
          </a:p>
        </p:txBody>
      </p:sp>
      <p:pic>
        <p:nvPicPr>
          <p:cNvPr id="1028" name="Picture 4" descr="Harry Blackmun - Wikipedia"/>
          <p:cNvPicPr>
            <a:picLocks noChangeAspect="1" noChangeArrowheads="1"/>
          </p:cNvPicPr>
          <p:nvPr/>
        </p:nvPicPr>
        <p:blipFill rotWithShape="1">
          <a:blip r:embed="rId2">
            <a:extLst>
              <a:ext uri="{28A0092B-C50C-407E-A947-70E740481C1C}">
                <a14:useLocalDpi xmlns:a14="http://schemas.microsoft.com/office/drawing/2010/main" val="0"/>
              </a:ext>
            </a:extLst>
          </a:blip>
          <a:srcRect t="8564" b="4496"/>
          <a:stretch>
            <a:fillRect/>
          </a:stretch>
        </p:blipFill>
        <p:spPr bwMode="auto">
          <a:xfrm>
            <a:off x="991905" y="1183709"/>
            <a:ext cx="2699651" cy="30775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1107814" y="4261225"/>
            <a:ext cx="2445931" cy="830997"/>
          </a:xfrm>
          <a:prstGeom prst="rect">
            <a:avLst/>
          </a:prstGeom>
          <a:noFill/>
        </p:spPr>
        <p:txBody>
          <a:bodyPr wrap="square" rtlCol="0">
            <a:spAutoFit/>
          </a:bodyPr>
          <a:lstStyle/>
          <a:p>
            <a:r>
              <a:rPr lang="en-US" sz="2400" dirty="0"/>
              <a:t>Justice Blackmun, </a:t>
            </a:r>
            <a:r>
              <a:rPr lang="en-US" sz="2400" i="1" dirty="0"/>
              <a:t>Roe’s </a:t>
            </a:r>
            <a:r>
              <a:rPr lang="en-US" sz="2400" dirty="0"/>
              <a:t>author</a:t>
            </a:r>
          </a:p>
        </p:txBody>
      </p:sp>
      <p:pic>
        <p:nvPicPr>
          <p:cNvPr id="1026" name="Picture 2" descr="January 1973, the Month That Changed American Poltics Forever— Watergate,  Roe v Wade, Vietnam, Truman and JohnsonJanuary 1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264" y="1209436"/>
            <a:ext cx="5417213" cy="3718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16013" y="1983703"/>
            <a:ext cx="2895773" cy="1569660"/>
          </a:xfrm>
          <a:prstGeom prst="rect">
            <a:avLst/>
          </a:prstGeom>
          <a:noFill/>
        </p:spPr>
        <p:txBody>
          <a:bodyPr wrap="square" rtlCol="0">
            <a:spAutoFit/>
          </a:bodyPr>
          <a:lstStyle/>
          <a:p>
            <a:pPr algn="ctr"/>
            <a:r>
              <a:rPr lang="en-US" sz="2400" dirty="0"/>
              <a:t>(Justices </a:t>
            </a:r>
          </a:p>
          <a:p>
            <a:pPr algn="ctr"/>
            <a:r>
              <a:rPr lang="en-US" sz="2400" dirty="0"/>
              <a:t>White, </a:t>
            </a:r>
          </a:p>
          <a:p>
            <a:pPr algn="ctr"/>
            <a:r>
              <a:rPr lang="en-US" sz="2400" dirty="0"/>
              <a:t>Rehnquist </a:t>
            </a:r>
          </a:p>
          <a:p>
            <a:pPr algn="ctr"/>
            <a:r>
              <a:rPr lang="en-US" sz="2400" dirty="0"/>
              <a:t>dissented) </a:t>
            </a:r>
          </a:p>
        </p:txBody>
      </p:sp>
      <p:sp>
        <p:nvSpPr>
          <p:cNvPr id="5" name="Oval 4"/>
          <p:cNvSpPr/>
          <p:nvPr/>
        </p:nvSpPr>
        <p:spPr>
          <a:xfrm rot="20996221">
            <a:off x="9221312" y="1685902"/>
            <a:ext cx="640777" cy="8111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986" y="5176113"/>
            <a:ext cx="12065000" cy="1200329"/>
          </a:xfrm>
          <a:prstGeom prst="rect">
            <a:avLst/>
          </a:prstGeom>
          <a:noFill/>
        </p:spPr>
        <p:txBody>
          <a:bodyPr wrap="square" rtlCol="0">
            <a:spAutoFit/>
          </a:bodyPr>
          <a:lstStyle/>
          <a:p>
            <a:pPr algn="ctr"/>
            <a:r>
              <a:rPr lang="en-US" sz="3600" i="1" dirty="0"/>
              <a:t>January 22, 1973: Seven unelected Justices struck down </a:t>
            </a:r>
          </a:p>
          <a:p>
            <a:pPr algn="ctr"/>
            <a:r>
              <a:rPr lang="en-US" sz="3600" i="1" dirty="0"/>
              <a:t>anti-abortion laws in all fifty States: Day of Infamy?</a:t>
            </a:r>
          </a:p>
        </p:txBody>
      </p:sp>
      <p:sp>
        <p:nvSpPr>
          <p:cNvPr id="3" name="Footer Placeholder 2">
            <a:extLst>
              <a:ext uri="{FF2B5EF4-FFF2-40B4-BE49-F238E27FC236}">
                <a16:creationId xmlns:a16="http://schemas.microsoft.com/office/drawing/2014/main" id="{2F6B8D62-99B4-4D96-B0D1-22DB1BFB4A2D}"/>
              </a:ext>
            </a:extLst>
          </p:cNvPr>
          <p:cNvSpPr>
            <a:spLocks noGrp="1"/>
          </p:cNvSpPr>
          <p:nvPr>
            <p:ph type="ftr" sz="quarter" idx="11"/>
          </p:nvPr>
        </p:nvSpPr>
        <p:spPr>
          <a:xfrm>
            <a:off x="4038600" y="6346675"/>
            <a:ext cx="4114800" cy="365125"/>
          </a:xfrm>
        </p:spPr>
        <p:txBody>
          <a:bodyPr/>
          <a:lstStyle/>
          <a:p>
            <a:r>
              <a:rPr lang="en-US"/>
              <a:t>Send any questions and comments to work@thetaylorhome.org</a:t>
            </a:r>
          </a:p>
        </p:txBody>
      </p:sp>
      <p:sp>
        <p:nvSpPr>
          <p:cNvPr id="11" name="Oval 10">
            <a:extLst>
              <a:ext uri="{FF2B5EF4-FFF2-40B4-BE49-F238E27FC236}">
                <a16:creationId xmlns:a16="http://schemas.microsoft.com/office/drawing/2014/main" id="{4D9FF66E-29BE-4233-AB2E-844CB4B29111}"/>
              </a:ext>
            </a:extLst>
          </p:cNvPr>
          <p:cNvSpPr/>
          <p:nvPr/>
        </p:nvSpPr>
        <p:spPr>
          <a:xfrm rot="20996221">
            <a:off x="9716900" y="2365560"/>
            <a:ext cx="666038" cy="8819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1C88D9-2F2B-4DB2-853F-781F8D4C91D0}"/>
              </a:ext>
            </a:extLst>
          </p:cNvPr>
          <p:cNvSpPr>
            <a:spLocks noGrp="1"/>
          </p:cNvSpPr>
          <p:nvPr>
            <p:ph type="ftr" sz="quarter" idx="11"/>
          </p:nvPr>
        </p:nvSpPr>
        <p:spPr/>
        <p:txBody>
          <a:bodyPr/>
          <a:lstStyle/>
          <a:p>
            <a:r>
              <a:rPr lang="en-US"/>
              <a:t>Send any questions and comments to work@thetaylorhome.org</a:t>
            </a:r>
          </a:p>
        </p:txBody>
      </p:sp>
      <p:sp>
        <p:nvSpPr>
          <p:cNvPr id="7" name="Content Placeholder 6">
            <a:extLst>
              <a:ext uri="{FF2B5EF4-FFF2-40B4-BE49-F238E27FC236}">
                <a16:creationId xmlns:a16="http://schemas.microsoft.com/office/drawing/2014/main" id="{DEC9E5A0-C039-44D2-9B47-34DB825A86AB}"/>
              </a:ext>
            </a:extLst>
          </p:cNvPr>
          <p:cNvSpPr>
            <a:spLocks noGrp="1"/>
          </p:cNvSpPr>
          <p:nvPr>
            <p:ph idx="1"/>
          </p:nvPr>
        </p:nvSpPr>
        <p:spPr>
          <a:xfrm>
            <a:off x="948267" y="5064285"/>
            <a:ext cx="9648004" cy="996117"/>
          </a:xfrm>
        </p:spPr>
        <p:txBody>
          <a:bodyPr>
            <a:noAutofit/>
          </a:bodyPr>
          <a:lstStyle/>
          <a:p>
            <a:pPr marL="0" indent="0" algn="ctr">
              <a:buNone/>
            </a:pPr>
            <a:r>
              <a:rPr lang="en-US" sz="3600" dirty="0">
                <a:solidFill>
                  <a:srgbClr val="FF0000"/>
                </a:solidFill>
              </a:rPr>
              <a:t>If so, don’t </a:t>
            </a:r>
            <a:r>
              <a:rPr lang="en-US" sz="3600" i="1" dirty="0">
                <a:solidFill>
                  <a:srgbClr val="FF0000"/>
                </a:solidFill>
              </a:rPr>
              <a:t>ever</a:t>
            </a:r>
            <a:r>
              <a:rPr lang="en-US" sz="3600" dirty="0">
                <a:solidFill>
                  <a:srgbClr val="FF0000"/>
                </a:solidFill>
              </a:rPr>
              <a:t> expect thieves to return stolen goods voluntarily, but </a:t>
            </a:r>
            <a:r>
              <a:rPr lang="en-US" sz="3600" i="1" dirty="0">
                <a:solidFill>
                  <a:srgbClr val="FF0000"/>
                </a:solidFill>
              </a:rPr>
              <a:t>only </a:t>
            </a:r>
            <a:r>
              <a:rPr lang="en-US" sz="3600" dirty="0">
                <a:solidFill>
                  <a:srgbClr val="FF0000"/>
                </a:solidFill>
              </a:rPr>
              <a:t>by force of law or arms. </a:t>
            </a:r>
          </a:p>
        </p:txBody>
      </p:sp>
      <p:pic>
        <p:nvPicPr>
          <p:cNvPr id="2" name="Picture 4" descr="Stolen Goods logo by Chris Freitag on Dribbble">
            <a:extLst>
              <a:ext uri="{FF2B5EF4-FFF2-40B4-BE49-F238E27FC236}">
                <a16:creationId xmlns:a16="http://schemas.microsoft.com/office/drawing/2014/main" id="{8CE0714F-CDE2-438A-B269-C27941C8F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1" t="21917" r="16383" b="8162"/>
          <a:stretch/>
        </p:blipFill>
        <p:spPr bwMode="auto">
          <a:xfrm>
            <a:off x="5541329" y="1483398"/>
            <a:ext cx="4036431" cy="31004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ovel clipart 20 free Cliparts | Download images on ...">
            <a:extLst>
              <a:ext uri="{FF2B5EF4-FFF2-40B4-BE49-F238E27FC236}">
                <a16:creationId xmlns:a16="http://schemas.microsoft.com/office/drawing/2014/main" id="{529F56B1-D916-47C2-9D64-BD64F162B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2" t="32472" r="33503"/>
          <a:stretch/>
        </p:blipFill>
        <p:spPr bwMode="auto">
          <a:xfrm>
            <a:off x="3299884" y="2626501"/>
            <a:ext cx="2021840" cy="228981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C366A6F8-2919-4579-AFA7-1CF17144E611}"/>
              </a:ext>
            </a:extLst>
          </p:cNvPr>
          <p:cNvSpPr/>
          <p:nvPr/>
        </p:nvSpPr>
        <p:spPr>
          <a:xfrm>
            <a:off x="470652" y="2103178"/>
            <a:ext cx="2549988" cy="2384107"/>
          </a:xfrm>
          <a:prstGeom prst="wedgeRoundRectCallout">
            <a:avLst>
              <a:gd name="adj1" fmla="val 66091"/>
              <a:gd name="adj2" fmla="val -4598"/>
              <a:gd name="adj3" fmla="val 16667"/>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Please, Mr. Supreme Court, give the States back the power you stole. </a:t>
            </a:r>
          </a:p>
          <a:p>
            <a:pPr algn="ctr"/>
            <a:r>
              <a:rPr lang="en-US" sz="2400" i="1" dirty="0"/>
              <a:t>Pretty please?</a:t>
            </a:r>
          </a:p>
        </p:txBody>
      </p:sp>
      <p:sp>
        <p:nvSpPr>
          <p:cNvPr id="9" name="TextBox 8">
            <a:extLst>
              <a:ext uri="{FF2B5EF4-FFF2-40B4-BE49-F238E27FC236}">
                <a16:creationId xmlns:a16="http://schemas.microsoft.com/office/drawing/2014/main" id="{11C00FE0-3E5B-4CB5-B17A-8C2E0EDBCD07}"/>
              </a:ext>
            </a:extLst>
          </p:cNvPr>
          <p:cNvSpPr txBox="1"/>
          <p:nvPr/>
        </p:nvSpPr>
        <p:spPr>
          <a:xfrm>
            <a:off x="1" y="243607"/>
            <a:ext cx="12123600" cy="723275"/>
          </a:xfrm>
          <a:prstGeom prst="rect">
            <a:avLst/>
          </a:prstGeom>
          <a:noFill/>
        </p:spPr>
        <p:txBody>
          <a:bodyPr wrap="square">
            <a:spAutoFit/>
          </a:bodyPr>
          <a:lstStyle/>
          <a:p>
            <a:pPr algn="ctr"/>
            <a:r>
              <a:rPr lang="en-US" sz="4100" b="1" dirty="0">
                <a:latin typeface="+mj-lt"/>
              </a:rPr>
              <a:t>2. The Question: Did </a:t>
            </a:r>
            <a:r>
              <a:rPr lang="en-US" sz="4100" b="1" i="1" dirty="0">
                <a:latin typeface="+mj-lt"/>
              </a:rPr>
              <a:t>Roe </a:t>
            </a:r>
            <a:r>
              <a:rPr lang="en-US" sz="4100" b="1" dirty="0">
                <a:latin typeface="+mj-lt"/>
              </a:rPr>
              <a:t>rob lawful State power?</a:t>
            </a:r>
          </a:p>
        </p:txBody>
      </p:sp>
    </p:spTree>
    <p:extLst>
      <p:ext uri="{BB962C8B-B14F-4D97-AF65-F5344CB8AC3E}">
        <p14:creationId xmlns:p14="http://schemas.microsoft.com/office/powerpoint/2010/main" val="34550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671" y="548580"/>
            <a:ext cx="5807284" cy="630942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r>
              <a:rPr lang="en-US" sz="3200" b="1" i="1" dirty="0"/>
              <a:t>3.1. </a:t>
            </a:r>
            <a:r>
              <a:rPr lang="en-US" sz="3200" b="1" i="1" u="sng" dirty="0"/>
              <a:t>Only Congress</a:t>
            </a:r>
            <a:r>
              <a:rPr lang="en-US" sz="3200" b="1" i="1" dirty="0"/>
              <a:t> makes Federal law </a:t>
            </a:r>
            <a:endParaRPr lang="en-US" sz="2800" i="1" dirty="0"/>
          </a:p>
          <a:p>
            <a:r>
              <a:rPr lang="en-US" sz="2800" dirty="0"/>
              <a:t>(Article 1, Section 1) </a:t>
            </a:r>
          </a:p>
          <a:p>
            <a:r>
              <a:rPr lang="en-US" sz="2800" dirty="0"/>
              <a:t>Note: </a:t>
            </a:r>
            <a:r>
              <a:rPr lang="en-US" sz="2800" b="1" i="1" u="sng" dirty="0">
                <a:solidFill>
                  <a:srgbClr val="FF0000"/>
                </a:solidFill>
              </a:rPr>
              <a:t>All</a:t>
            </a:r>
            <a:r>
              <a:rPr lang="en-US" sz="2800" b="1" i="1" u="sng" dirty="0"/>
              <a:t> </a:t>
            </a:r>
            <a:r>
              <a:rPr lang="en-US" sz="2800" i="1" u="sng" dirty="0"/>
              <a:t>is the very first word after </a:t>
            </a:r>
          </a:p>
          <a:p>
            <a:r>
              <a:rPr lang="en-US" sz="2800" i="1" u="sng" dirty="0"/>
              <a:t>the Preamble!</a:t>
            </a:r>
          </a:p>
          <a:p>
            <a:r>
              <a:rPr lang="en-US" sz="3200" b="1" i="1" dirty="0"/>
              <a:t>3.2. Congress’s powers are </a:t>
            </a:r>
            <a:r>
              <a:rPr lang="en-US" sz="3200" b="1" i="1" u="sng" dirty="0"/>
              <a:t>limited:</a:t>
            </a:r>
            <a:r>
              <a:rPr lang="en-US" sz="3200" dirty="0"/>
              <a:t>  </a:t>
            </a:r>
          </a:p>
          <a:p>
            <a:r>
              <a:rPr lang="en-US" sz="2800" dirty="0"/>
              <a:t>     3.2.</a:t>
            </a:r>
            <a:r>
              <a:rPr lang="en-US" sz="2800" i="1" dirty="0"/>
              <a:t>a.</a:t>
            </a:r>
            <a:r>
              <a:rPr lang="en-US" sz="2800" dirty="0"/>
              <a:t> </a:t>
            </a:r>
            <a:r>
              <a:rPr lang="en-US" sz="2800" i="1" u="sng" dirty="0"/>
              <a:t>Enumerated powers:</a:t>
            </a:r>
            <a:r>
              <a:rPr lang="en-US" sz="2800" dirty="0"/>
              <a:t> Congress’ legislative powers are limited to 18 (Article 1, Section 8) </a:t>
            </a:r>
          </a:p>
          <a:p>
            <a:r>
              <a:rPr lang="en-US" sz="2800" dirty="0"/>
              <a:t>plus any other specific powers in </a:t>
            </a:r>
          </a:p>
          <a:p>
            <a:r>
              <a:rPr lang="en-US" sz="2800" dirty="0"/>
              <a:t>the Constitution or Amendments</a:t>
            </a:r>
          </a:p>
          <a:p>
            <a:r>
              <a:rPr lang="en-US" sz="2800" i="1" dirty="0"/>
              <a:t>    </a:t>
            </a:r>
            <a:endParaRPr lang="en-US" sz="2800" dirty="0"/>
          </a:p>
        </p:txBody>
      </p:sp>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a:xfrm>
            <a:off x="581259" y="6328189"/>
            <a:ext cx="4114800" cy="365125"/>
          </a:xfrm>
        </p:spPr>
        <p:txBody>
          <a:bodyPr/>
          <a:lstStyle/>
          <a:p>
            <a:r>
              <a:rPr lang="en-US" dirty="0"/>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922867" y="136525"/>
            <a:ext cx="9990665" cy="769441"/>
          </a:xfrm>
          <a:prstGeom prst="rect">
            <a:avLst/>
          </a:prstGeom>
          <a:noFill/>
        </p:spPr>
        <p:txBody>
          <a:bodyPr wrap="square" rtlCol="0">
            <a:spAutoFit/>
          </a:bodyPr>
          <a:lstStyle/>
          <a:p>
            <a:pPr algn="ctr"/>
            <a:r>
              <a:rPr lang="en-US" sz="4400" b="1" dirty="0">
                <a:latin typeface="+mj-lt"/>
              </a:rPr>
              <a:t>3. Constitutional law violated </a:t>
            </a:r>
          </a:p>
        </p:txBody>
      </p:sp>
      <p:pic>
        <p:nvPicPr>
          <p:cNvPr id="1026" name="Picture 2" descr="PPT - Introduction to the United States Constitution ...">
            <a:extLst>
              <a:ext uri="{FF2B5EF4-FFF2-40B4-BE49-F238E27FC236}">
                <a16:creationId xmlns:a16="http://schemas.microsoft.com/office/drawing/2014/main" id="{B8FD11AD-2141-4022-9832-19C5DB087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9" r="8920"/>
          <a:stretch/>
        </p:blipFill>
        <p:spPr bwMode="auto">
          <a:xfrm>
            <a:off x="6823708" y="734501"/>
            <a:ext cx="3903133" cy="3381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xpressed Powers Of Congress - cloudshareinfo">
            <a:extLst>
              <a:ext uri="{FF2B5EF4-FFF2-40B4-BE49-F238E27FC236}">
                <a16:creationId xmlns:a16="http://schemas.microsoft.com/office/drawing/2014/main" id="{E2FDDE72-1C69-4AC6-8763-691019FFC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133" y="4115876"/>
            <a:ext cx="6265334" cy="269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50866"/>
            <a:ext cx="10744199" cy="2246769"/>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r>
              <a:rPr lang="en-US" sz="3200" b="1" i="1" dirty="0"/>
              <a:t>3.2. Congress’ powers are </a:t>
            </a:r>
            <a:r>
              <a:rPr lang="en-US" sz="3200" b="1" i="1" u="sng" dirty="0"/>
              <a:t>limited</a:t>
            </a:r>
            <a:r>
              <a:rPr lang="en-US" sz="3200" b="1" i="1" dirty="0"/>
              <a:t> (continued):</a:t>
            </a:r>
            <a:r>
              <a:rPr lang="en-US" sz="3200" dirty="0"/>
              <a:t>  </a:t>
            </a:r>
          </a:p>
          <a:p>
            <a:r>
              <a:rPr lang="en-US" sz="2800" i="1" dirty="0"/>
              <a:t>     3.2.b. </a:t>
            </a:r>
            <a:r>
              <a:rPr lang="en-US" sz="2800" i="1" u="sng" dirty="0"/>
              <a:t>All other powers</a:t>
            </a:r>
            <a:r>
              <a:rPr lang="en-US" sz="2800" dirty="0"/>
              <a:t> are reserved to the States or to the people (10</a:t>
            </a:r>
            <a:r>
              <a:rPr lang="en-US" sz="2800" baseline="30000" dirty="0"/>
              <a:t>th</a:t>
            </a:r>
            <a:r>
              <a:rPr lang="en-US" sz="2800" dirty="0"/>
              <a:t> Amendment). SCOTUS </a:t>
            </a:r>
            <a:r>
              <a:rPr lang="en-US" sz="2800" i="1" dirty="0"/>
              <a:t>robbed </a:t>
            </a:r>
            <a:r>
              <a:rPr lang="en-US" sz="2800" dirty="0"/>
              <a:t>the States of power by </a:t>
            </a:r>
            <a:r>
              <a:rPr lang="en-US" sz="2800" i="1" dirty="0"/>
              <a:t>adding </a:t>
            </a:r>
            <a:r>
              <a:rPr lang="en-US" sz="2800" dirty="0"/>
              <a:t>abortion to the Federal powers, like a freight train suddenly adding a car.</a:t>
            </a:r>
          </a:p>
        </p:txBody>
      </p:sp>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a:xfrm>
            <a:off x="6424016" y="6298135"/>
            <a:ext cx="4114800" cy="365125"/>
          </a:xfrm>
        </p:spPr>
        <p:txBody>
          <a:bodyPr/>
          <a:lstStyle/>
          <a:p>
            <a:r>
              <a:rPr lang="en-US" dirty="0"/>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1489753" y="174229"/>
            <a:ext cx="9431676" cy="769441"/>
          </a:xfrm>
          <a:prstGeom prst="rect">
            <a:avLst/>
          </a:prstGeom>
          <a:noFill/>
        </p:spPr>
        <p:txBody>
          <a:bodyPr wrap="square" rtlCol="0">
            <a:spAutoFit/>
          </a:bodyPr>
          <a:lstStyle/>
          <a:p>
            <a:r>
              <a:rPr lang="en-US" sz="4400" b="1" dirty="0">
                <a:latin typeface="+mj-lt"/>
              </a:rPr>
              <a:t>3. Constitutional law violated (continued)</a:t>
            </a:r>
            <a:endParaRPr lang="en-US" sz="4400" dirty="0">
              <a:latin typeface="+mj-lt"/>
            </a:endParaRPr>
          </a:p>
        </p:txBody>
      </p:sp>
      <p:pic>
        <p:nvPicPr>
          <p:cNvPr id="1030" name="Picture 6" descr="Tenth Amendment Poster | Zazzle.com">
            <a:extLst>
              <a:ext uri="{FF2B5EF4-FFF2-40B4-BE49-F238E27FC236}">
                <a16:creationId xmlns:a16="http://schemas.microsoft.com/office/drawing/2014/main" id="{4EF88C95-7612-4AF9-806C-8789A2BD7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83" r="23183"/>
          <a:stretch/>
        </p:blipFill>
        <p:spPr bwMode="auto">
          <a:xfrm>
            <a:off x="1012134" y="2707386"/>
            <a:ext cx="4114800" cy="40140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hotographing Trains by Lara Hartley">
            <a:extLst>
              <a:ext uri="{FF2B5EF4-FFF2-40B4-BE49-F238E27FC236}">
                <a16:creationId xmlns:a16="http://schemas.microsoft.com/office/drawing/2014/main" id="{EF1ACA76-57A9-4EEE-9230-AE5E3D011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708" y="2843023"/>
            <a:ext cx="3373419" cy="23129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B93C7C0-976F-4F6F-B82D-644F32A37B43}"/>
              </a:ext>
            </a:extLst>
          </p:cNvPr>
          <p:cNvSpPr txBox="1"/>
          <p:nvPr/>
        </p:nvSpPr>
        <p:spPr>
          <a:xfrm>
            <a:off x="5755308" y="5338583"/>
            <a:ext cx="5452217" cy="830997"/>
          </a:xfrm>
          <a:prstGeom prst="rect">
            <a:avLst/>
          </a:prstGeom>
          <a:solidFill>
            <a:schemeClr val="accent4">
              <a:lumMod val="60000"/>
              <a:lumOff val="40000"/>
            </a:schemeClr>
          </a:solidFill>
        </p:spPr>
        <p:txBody>
          <a:bodyPr wrap="square" rtlCol="0">
            <a:spAutoFit/>
          </a:bodyPr>
          <a:lstStyle/>
          <a:p>
            <a:r>
              <a:rPr lang="en-US" sz="2400" dirty="0"/>
              <a:t>The Feds keep adding to the freight train. </a:t>
            </a:r>
            <a:r>
              <a:rPr lang="en-US" sz="2400" b="1" i="1" u="sng" dirty="0"/>
              <a:t>Roe v. Wade </a:t>
            </a:r>
            <a:r>
              <a:rPr lang="en-US" sz="2400" b="1" u="sng" dirty="0"/>
              <a:t>is arguably the worst!</a:t>
            </a:r>
            <a:endParaRPr lang="en-US" sz="2400" dirty="0"/>
          </a:p>
        </p:txBody>
      </p:sp>
    </p:spTree>
    <p:extLst>
      <p:ext uri="{BB962C8B-B14F-4D97-AF65-F5344CB8AC3E}">
        <p14:creationId xmlns:p14="http://schemas.microsoft.com/office/powerpoint/2010/main" val="23012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81E0B8-5FD3-42B6-9ADE-286C6F6B43D3}"/>
              </a:ext>
            </a:extLst>
          </p:cNvPr>
          <p:cNvSpPr>
            <a:spLocks noGrp="1"/>
          </p:cNvSpPr>
          <p:nvPr>
            <p:ph type="ftr" sz="quarter" idx="11"/>
          </p:nvPr>
        </p:nvSpPr>
        <p:spPr>
          <a:xfrm>
            <a:off x="1417690" y="6164272"/>
            <a:ext cx="4114800" cy="365125"/>
          </a:xfrm>
        </p:spPr>
        <p:txBody>
          <a:bodyPr/>
          <a:lstStyle/>
          <a:p>
            <a:r>
              <a:rPr lang="en-US" dirty="0"/>
              <a:t>Send any questions and comments to work@thetaylorhome.org</a:t>
            </a:r>
          </a:p>
        </p:txBody>
      </p:sp>
      <p:sp>
        <p:nvSpPr>
          <p:cNvPr id="3" name="TextBox 2">
            <a:extLst>
              <a:ext uri="{FF2B5EF4-FFF2-40B4-BE49-F238E27FC236}">
                <a16:creationId xmlns:a16="http://schemas.microsoft.com/office/drawing/2014/main" id="{5BA456F6-118D-4869-AF0F-C657081084A0}"/>
              </a:ext>
            </a:extLst>
          </p:cNvPr>
          <p:cNvSpPr txBox="1"/>
          <p:nvPr/>
        </p:nvSpPr>
        <p:spPr>
          <a:xfrm>
            <a:off x="552894" y="205153"/>
            <a:ext cx="6779240" cy="769441"/>
          </a:xfrm>
          <a:prstGeom prst="rect">
            <a:avLst/>
          </a:prstGeom>
          <a:noFill/>
        </p:spPr>
        <p:txBody>
          <a:bodyPr wrap="square" rtlCol="0">
            <a:spAutoFit/>
          </a:bodyPr>
          <a:lstStyle/>
          <a:p>
            <a:r>
              <a:rPr lang="en-US" sz="4400" b="1" dirty="0">
                <a:latin typeface="+mj-lt"/>
              </a:rPr>
              <a:t>3. Constitutional law violated</a:t>
            </a:r>
            <a:endParaRPr lang="en-US" sz="4400" dirty="0"/>
          </a:p>
        </p:txBody>
      </p:sp>
      <p:sp>
        <p:nvSpPr>
          <p:cNvPr id="6" name="TextBox 5">
            <a:extLst>
              <a:ext uri="{FF2B5EF4-FFF2-40B4-BE49-F238E27FC236}">
                <a16:creationId xmlns:a16="http://schemas.microsoft.com/office/drawing/2014/main" id="{86242C58-2CA1-46B6-922B-3D70242C8A9B}"/>
              </a:ext>
            </a:extLst>
          </p:cNvPr>
          <p:cNvSpPr txBox="1"/>
          <p:nvPr/>
        </p:nvSpPr>
        <p:spPr>
          <a:xfrm>
            <a:off x="154255" y="1035216"/>
            <a:ext cx="7304735" cy="4893647"/>
          </a:xfrm>
          <a:prstGeom prst="rect">
            <a:avLst/>
          </a:prstGeom>
          <a:noFill/>
        </p:spPr>
        <p:txBody>
          <a:bodyPr wrap="square" rtlCol="0">
            <a:spAutoFit/>
          </a:bodyPr>
          <a:lstStyle/>
          <a:p>
            <a:r>
              <a:rPr lang="en-US" sz="3200" b="1" dirty="0"/>
              <a:t>3.3. </a:t>
            </a:r>
            <a:r>
              <a:rPr lang="en-US" sz="3200" b="1" i="1" dirty="0"/>
              <a:t>Courts </a:t>
            </a:r>
            <a:r>
              <a:rPr lang="en-US" sz="3200" b="1" i="1" u="sng" dirty="0"/>
              <a:t>decide cases,</a:t>
            </a:r>
            <a:r>
              <a:rPr lang="en-US" sz="3200" b="1" i="1" dirty="0"/>
              <a:t> NOT legislate</a:t>
            </a:r>
          </a:p>
          <a:p>
            <a:endParaRPr lang="en-US" sz="2800" b="1" dirty="0"/>
          </a:p>
          <a:p>
            <a:r>
              <a:rPr lang="en-US" sz="2800" dirty="0"/>
              <a:t>Article 1: Legislative branch (Congress)</a:t>
            </a:r>
          </a:p>
          <a:p>
            <a:r>
              <a:rPr lang="en-US" sz="2800" dirty="0"/>
              <a:t>Article 2: Executive branch (President)</a:t>
            </a:r>
          </a:p>
          <a:p>
            <a:r>
              <a:rPr lang="en-US" sz="2800" dirty="0"/>
              <a:t>Article 3: Judicial branch (Supreme Court)</a:t>
            </a:r>
          </a:p>
          <a:p>
            <a:endParaRPr lang="en-US" sz="2800" dirty="0"/>
          </a:p>
          <a:p>
            <a:r>
              <a:rPr lang="en-US" sz="2800" i="1" dirty="0">
                <a:solidFill>
                  <a:srgbClr val="FF0000"/>
                </a:solidFill>
              </a:rPr>
              <a:t>Consider the relative space devoted to the Supreme Court. Sell the Brooklyn Bridge to </a:t>
            </a:r>
            <a:r>
              <a:rPr lang="en-US" sz="2800" i="1" u="sng" dirty="0">
                <a:solidFill>
                  <a:srgbClr val="FF0000"/>
                </a:solidFill>
              </a:rPr>
              <a:t>anyone</a:t>
            </a:r>
            <a:r>
              <a:rPr lang="en-US" sz="2800" i="1" dirty="0">
                <a:solidFill>
                  <a:srgbClr val="FF0000"/>
                </a:solidFill>
              </a:rPr>
              <a:t> who thinks the Founders intended it </a:t>
            </a:r>
          </a:p>
          <a:p>
            <a:r>
              <a:rPr lang="en-US" sz="2800" i="1" dirty="0">
                <a:solidFill>
                  <a:srgbClr val="FF0000"/>
                </a:solidFill>
              </a:rPr>
              <a:t>to be the unelected super-legislature it is </a:t>
            </a:r>
          </a:p>
          <a:p>
            <a:r>
              <a:rPr lang="en-US" sz="2800" i="1" dirty="0">
                <a:solidFill>
                  <a:srgbClr val="FF0000"/>
                </a:solidFill>
              </a:rPr>
              <a:t>today!</a:t>
            </a:r>
            <a:r>
              <a:rPr lang="en-US" sz="2800" dirty="0">
                <a:solidFill>
                  <a:srgbClr val="FF0000"/>
                </a:solidFill>
              </a:rPr>
              <a:t> </a:t>
            </a:r>
          </a:p>
        </p:txBody>
      </p:sp>
      <p:pic>
        <p:nvPicPr>
          <p:cNvPr id="2052" name="Picture 4" descr="The Original United States Constitution Art Print by ...">
            <a:extLst>
              <a:ext uri="{FF2B5EF4-FFF2-40B4-BE49-F238E27FC236}">
                <a16:creationId xmlns:a16="http://schemas.microsoft.com/office/drawing/2014/main" id="{02C8CB90-2C14-4E56-881D-8B0D80E9E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27" t="6657" r="8861" b="5307"/>
          <a:stretch/>
        </p:blipFill>
        <p:spPr bwMode="auto">
          <a:xfrm>
            <a:off x="7720789" y="103586"/>
            <a:ext cx="4377268" cy="665082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4F0D5-9726-4EC4-BDDF-07A0CE489E25}"/>
              </a:ext>
            </a:extLst>
          </p:cNvPr>
          <p:cNvSpPr/>
          <p:nvPr/>
        </p:nvSpPr>
        <p:spPr>
          <a:xfrm>
            <a:off x="8314216" y="541578"/>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781AC9-1F5B-49B5-981D-5386289B08D4}"/>
              </a:ext>
            </a:extLst>
          </p:cNvPr>
          <p:cNvSpPr/>
          <p:nvPr/>
        </p:nvSpPr>
        <p:spPr>
          <a:xfrm>
            <a:off x="10711232" y="3424713"/>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F2EBA88-E237-43CA-BEB6-4EE8E55767C6}"/>
              </a:ext>
            </a:extLst>
          </p:cNvPr>
          <p:cNvSpPr/>
          <p:nvPr/>
        </p:nvSpPr>
        <p:spPr>
          <a:xfrm>
            <a:off x="10711232" y="2954221"/>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BA2C-868C-40C9-A890-37A195F55474}"/>
              </a:ext>
            </a:extLst>
          </p:cNvPr>
          <p:cNvSpPr/>
          <p:nvPr/>
        </p:nvSpPr>
        <p:spPr>
          <a:xfrm>
            <a:off x="10711232" y="2268437"/>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C74BDC8-54CF-48EC-AB3D-1AE7B04FE5F4}"/>
              </a:ext>
            </a:extLst>
          </p:cNvPr>
          <p:cNvSpPr/>
          <p:nvPr/>
        </p:nvSpPr>
        <p:spPr>
          <a:xfrm>
            <a:off x="10778016" y="587342"/>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E0583CC-3069-4623-898E-E6E3FFA04D84}"/>
              </a:ext>
            </a:extLst>
          </p:cNvPr>
          <p:cNvSpPr/>
          <p:nvPr/>
        </p:nvSpPr>
        <p:spPr>
          <a:xfrm>
            <a:off x="10711232" y="3736760"/>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801CBB-423C-4827-9E09-66F52C17EEC8}"/>
              </a:ext>
            </a:extLst>
          </p:cNvPr>
          <p:cNvSpPr/>
          <p:nvPr/>
        </p:nvSpPr>
        <p:spPr>
          <a:xfrm>
            <a:off x="10711232" y="4048807"/>
            <a:ext cx="472611" cy="21277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5E9E993-F41B-4759-AFE1-E18F7ABCB507}"/>
              </a:ext>
            </a:extLst>
          </p:cNvPr>
          <p:cNvCxnSpPr>
            <a:cxnSpLocks/>
            <a:endCxn id="15" idx="2"/>
          </p:cNvCxnSpPr>
          <p:nvPr/>
        </p:nvCxnSpPr>
        <p:spPr>
          <a:xfrm flipV="1">
            <a:off x="5784394" y="693728"/>
            <a:ext cx="4993622" cy="195633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39D21E-15DD-4460-8BCD-81102057A923}"/>
              </a:ext>
            </a:extLst>
          </p:cNvPr>
          <p:cNvCxnSpPr>
            <a:cxnSpLocks/>
          </p:cNvCxnSpPr>
          <p:nvPr/>
        </p:nvCxnSpPr>
        <p:spPr>
          <a:xfrm flipV="1">
            <a:off x="6350000" y="2453525"/>
            <a:ext cx="4572044" cy="66771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003F3C-D985-46AA-AA62-8DC7DB11FD82}"/>
              </a:ext>
            </a:extLst>
          </p:cNvPr>
          <p:cNvCxnSpPr>
            <a:cxnSpLocks/>
          </p:cNvCxnSpPr>
          <p:nvPr/>
        </p:nvCxnSpPr>
        <p:spPr>
          <a:xfrm flipV="1">
            <a:off x="5784394" y="754350"/>
            <a:ext cx="2529822" cy="143851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88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9DA949-B6C7-46DE-8996-CBF33007BE3B}"/>
              </a:ext>
            </a:extLst>
          </p:cNvPr>
          <p:cNvSpPr>
            <a:spLocks noGrp="1"/>
          </p:cNvSpPr>
          <p:nvPr>
            <p:ph type="ftr" sz="quarter" idx="11"/>
          </p:nvPr>
        </p:nvSpPr>
        <p:spPr>
          <a:xfrm>
            <a:off x="7143205" y="6296480"/>
            <a:ext cx="4114800" cy="365125"/>
          </a:xfrm>
        </p:spPr>
        <p:txBody>
          <a:bodyPr/>
          <a:lstStyle/>
          <a:p>
            <a:r>
              <a:rPr lang="en-US" dirty="0"/>
              <a:t>Send any questions and comments to work@thetaylorhome.org</a:t>
            </a:r>
          </a:p>
        </p:txBody>
      </p:sp>
      <p:sp>
        <p:nvSpPr>
          <p:cNvPr id="6" name="TextBox 5">
            <a:extLst>
              <a:ext uri="{FF2B5EF4-FFF2-40B4-BE49-F238E27FC236}">
                <a16:creationId xmlns:a16="http://schemas.microsoft.com/office/drawing/2014/main" id="{9DC98055-190B-4AB5-9FAF-D9D825022AA6}"/>
              </a:ext>
            </a:extLst>
          </p:cNvPr>
          <p:cNvSpPr txBox="1"/>
          <p:nvPr/>
        </p:nvSpPr>
        <p:spPr>
          <a:xfrm>
            <a:off x="136071" y="946720"/>
            <a:ext cx="12055930" cy="1046440"/>
          </a:xfrm>
          <a:prstGeom prst="rect">
            <a:avLst/>
          </a:prstGeom>
          <a:noFill/>
        </p:spPr>
        <p:txBody>
          <a:bodyPr wrap="square" rtlCol="0">
            <a:spAutoFit/>
          </a:bodyPr>
          <a:lstStyle/>
          <a:p>
            <a:r>
              <a:rPr lang="en-US" sz="3100" b="1" i="1" dirty="0"/>
              <a:t>3.4. Courts only </a:t>
            </a:r>
            <a:r>
              <a:rPr lang="en-US" sz="3100" b="1" i="1" u="sng" dirty="0"/>
              <a:t>interpret</a:t>
            </a:r>
            <a:r>
              <a:rPr lang="en-US" sz="3100" b="1" i="1" dirty="0"/>
              <a:t> and </a:t>
            </a:r>
            <a:r>
              <a:rPr lang="en-US" sz="3100" b="1" i="1" u="sng" dirty="0"/>
              <a:t>judicially review</a:t>
            </a:r>
            <a:r>
              <a:rPr lang="en-US" sz="3100" b="1" i="1" dirty="0"/>
              <a:t> law</a:t>
            </a:r>
          </a:p>
          <a:p>
            <a:r>
              <a:rPr lang="en-US" sz="3100" b="1" i="1" dirty="0"/>
              <a:t>3.5. Dissenter White: Roe </a:t>
            </a:r>
            <a:r>
              <a:rPr lang="en-US" sz="3100" b="1" i="1" u="sng" dirty="0"/>
              <a:t>abused</a:t>
            </a:r>
            <a:r>
              <a:rPr lang="en-US" sz="3100" b="1" i="1" dirty="0"/>
              <a:t> judicial review</a:t>
            </a:r>
          </a:p>
        </p:txBody>
      </p:sp>
      <p:sp>
        <p:nvSpPr>
          <p:cNvPr id="7" name="Content Placeholder 2">
            <a:extLst>
              <a:ext uri="{FF2B5EF4-FFF2-40B4-BE49-F238E27FC236}">
                <a16:creationId xmlns:a16="http://schemas.microsoft.com/office/drawing/2014/main" id="{8088A63F-73F6-4CE7-B980-0442D78F9EA0}"/>
              </a:ext>
            </a:extLst>
          </p:cNvPr>
          <p:cNvSpPr txBox="1">
            <a:spLocks/>
          </p:cNvSpPr>
          <p:nvPr/>
        </p:nvSpPr>
        <p:spPr>
          <a:xfrm>
            <a:off x="6723016" y="2159839"/>
            <a:ext cx="4955178" cy="3997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i="1" dirty="0"/>
              <a:t>“As an exercise of raw judicial power, the Court perhaps has authority to do what it does today; but, in my view, its judgment is an improvident and extravagant exercise of the power of judicial review that the Constitution extends to this Court.”</a:t>
            </a:r>
          </a:p>
          <a:p>
            <a:pPr marL="0" indent="0">
              <a:buFont typeface="Arial" panose="020B0604020202020204" pitchFamily="34" charset="0"/>
              <a:buNone/>
            </a:pPr>
            <a:endParaRPr lang="en-US" dirty="0"/>
          </a:p>
          <a:p>
            <a:pPr marL="0" indent="0">
              <a:buFont typeface="Arial" panose="020B0604020202020204" pitchFamily="34" charset="0"/>
              <a:buNone/>
            </a:pPr>
            <a:endParaRPr lang="en-US" i="1" dirty="0">
              <a:solidFill>
                <a:srgbClr val="FF0000"/>
              </a:solidFill>
            </a:endParaRPr>
          </a:p>
        </p:txBody>
      </p:sp>
      <p:sp>
        <p:nvSpPr>
          <p:cNvPr id="10" name="TextBox 9">
            <a:extLst>
              <a:ext uri="{FF2B5EF4-FFF2-40B4-BE49-F238E27FC236}">
                <a16:creationId xmlns:a16="http://schemas.microsoft.com/office/drawing/2014/main" id="{24D89590-0B5E-4A6C-9731-CD7CCA7488D9}"/>
              </a:ext>
            </a:extLst>
          </p:cNvPr>
          <p:cNvSpPr txBox="1"/>
          <p:nvPr/>
        </p:nvSpPr>
        <p:spPr>
          <a:xfrm>
            <a:off x="6521039" y="5230443"/>
            <a:ext cx="8675418" cy="954107"/>
          </a:xfrm>
          <a:prstGeom prst="rect">
            <a:avLst/>
          </a:prstGeom>
          <a:noFill/>
        </p:spPr>
        <p:txBody>
          <a:bodyPr wrap="square">
            <a:spAutoFit/>
          </a:bodyPr>
          <a:lstStyle/>
          <a:p>
            <a:r>
              <a:rPr lang="en-US" sz="2800" i="1" dirty="0">
                <a:solidFill>
                  <a:srgbClr val="FF0000"/>
                </a:solidFill>
              </a:rPr>
              <a:t>What evidence is there that Justice </a:t>
            </a:r>
          </a:p>
          <a:p>
            <a:r>
              <a:rPr lang="en-US" sz="2800" i="1" dirty="0">
                <a:solidFill>
                  <a:srgbClr val="FF0000"/>
                </a:solidFill>
              </a:rPr>
              <a:t>White’s assessment was correct?</a:t>
            </a:r>
          </a:p>
        </p:txBody>
      </p:sp>
      <p:pic>
        <p:nvPicPr>
          <p:cNvPr id="2050" name="Picture 2" descr="PPT - Personal Liberty : The Right to Privacy PowerPoint ...">
            <a:extLst>
              <a:ext uri="{FF2B5EF4-FFF2-40B4-BE49-F238E27FC236}">
                <a16:creationId xmlns:a16="http://schemas.microsoft.com/office/drawing/2014/main" id="{1ACF349F-7B75-44DF-970E-5BFFD0454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70" y="1960697"/>
            <a:ext cx="6276705" cy="47009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AF2F7F-8A63-4C0B-A942-3B0E2EC139EE}"/>
              </a:ext>
            </a:extLst>
          </p:cNvPr>
          <p:cNvSpPr txBox="1"/>
          <p:nvPr/>
        </p:nvSpPr>
        <p:spPr>
          <a:xfrm>
            <a:off x="1027416" y="214489"/>
            <a:ext cx="9976206" cy="769441"/>
          </a:xfrm>
          <a:prstGeom prst="rect">
            <a:avLst/>
          </a:prstGeom>
          <a:noFill/>
        </p:spPr>
        <p:txBody>
          <a:bodyPr wrap="square" rtlCol="0">
            <a:spAutoFit/>
          </a:bodyPr>
          <a:lstStyle/>
          <a:p>
            <a:r>
              <a:rPr lang="en-US" sz="4400" b="1" dirty="0">
                <a:latin typeface="+mj-lt"/>
              </a:rPr>
              <a:t>3. Constitutional law violated (continued)</a:t>
            </a:r>
            <a:endParaRPr lang="en-US" sz="4400" dirty="0"/>
          </a:p>
        </p:txBody>
      </p:sp>
    </p:spTree>
    <p:extLst>
      <p:ext uri="{BB962C8B-B14F-4D97-AF65-F5344CB8AC3E}">
        <p14:creationId xmlns:p14="http://schemas.microsoft.com/office/powerpoint/2010/main" val="216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3A7F6-DCBC-4A6F-B9CF-DB93AA77453B}"/>
              </a:ext>
            </a:extLst>
          </p:cNvPr>
          <p:cNvSpPr>
            <a:spLocks noGrp="1"/>
          </p:cNvSpPr>
          <p:nvPr>
            <p:ph idx="1"/>
          </p:nvPr>
        </p:nvSpPr>
        <p:spPr>
          <a:xfrm>
            <a:off x="557417" y="2031124"/>
            <a:ext cx="7088256" cy="4819478"/>
          </a:xfrm>
        </p:spPr>
        <p:txBody>
          <a:bodyPr>
            <a:noAutofit/>
          </a:bodyPr>
          <a:lstStyle/>
          <a:p>
            <a:pPr marL="0" indent="0">
              <a:buNone/>
            </a:pPr>
            <a:endParaRPr lang="en-US" u="sng" dirty="0"/>
          </a:p>
          <a:p>
            <a:pPr marL="0" indent="0">
              <a:buNone/>
            </a:pPr>
            <a:r>
              <a:rPr lang="en-US" b="0" i="1" dirty="0">
                <a:solidFill>
                  <a:srgbClr val="333333"/>
                </a:solidFill>
                <a:effectLst/>
              </a:rPr>
              <a:t>“The question, whether an act, repugnant to the constitution, can become the law of the land, is a question deeply interesting to the United States; but, happily, not of an intricacy proportioned to its interest. It seems only necessary to </a:t>
            </a:r>
            <a:r>
              <a:rPr lang="en-US" b="0" i="1" dirty="0" err="1">
                <a:solidFill>
                  <a:srgbClr val="333333"/>
                </a:solidFill>
                <a:effectLst/>
              </a:rPr>
              <a:t>recognise</a:t>
            </a:r>
            <a:r>
              <a:rPr lang="en-US" b="0" i="1" dirty="0">
                <a:solidFill>
                  <a:srgbClr val="333333"/>
                </a:solidFill>
                <a:effectLst/>
              </a:rPr>
              <a:t> certain principles, supposed to have been long and well established, to decide it…”</a:t>
            </a:r>
          </a:p>
          <a:p>
            <a:pPr marL="0" indent="0" algn="l">
              <a:buNone/>
            </a:pPr>
            <a:endParaRPr lang="en-US" dirty="0">
              <a:solidFill>
                <a:srgbClr val="0070C0"/>
              </a:solidFill>
            </a:endParaRPr>
          </a:p>
          <a:p>
            <a:pPr marL="0" indent="0">
              <a:buNone/>
            </a:pPr>
            <a:endParaRPr lang="en-US" dirty="0"/>
          </a:p>
        </p:txBody>
      </p:sp>
      <p:sp>
        <p:nvSpPr>
          <p:cNvPr id="4" name="Footer Placeholder 3">
            <a:extLst>
              <a:ext uri="{FF2B5EF4-FFF2-40B4-BE49-F238E27FC236}">
                <a16:creationId xmlns:a16="http://schemas.microsoft.com/office/drawing/2014/main" id="{B2BF3EBD-5113-42D0-9A43-1C9D334F605D}"/>
              </a:ext>
            </a:extLst>
          </p:cNvPr>
          <p:cNvSpPr>
            <a:spLocks noGrp="1"/>
          </p:cNvSpPr>
          <p:nvPr>
            <p:ph type="ftr" sz="quarter" idx="11"/>
          </p:nvPr>
        </p:nvSpPr>
        <p:spPr>
          <a:xfrm>
            <a:off x="7885866" y="6356350"/>
            <a:ext cx="4114800" cy="365125"/>
          </a:xfrm>
        </p:spPr>
        <p:txBody>
          <a:bodyPr/>
          <a:lstStyle/>
          <a:p>
            <a:r>
              <a:rPr lang="en-US" dirty="0"/>
              <a:t>Send any questions and comments to work@thetaylorhome.org</a:t>
            </a:r>
          </a:p>
        </p:txBody>
      </p:sp>
      <p:sp>
        <p:nvSpPr>
          <p:cNvPr id="5" name="Title 4">
            <a:extLst>
              <a:ext uri="{FF2B5EF4-FFF2-40B4-BE49-F238E27FC236}">
                <a16:creationId xmlns:a16="http://schemas.microsoft.com/office/drawing/2014/main" id="{ACAE3602-2FC1-4BAE-B18D-5366755C67E5}"/>
              </a:ext>
            </a:extLst>
          </p:cNvPr>
          <p:cNvSpPr txBox="1">
            <a:spLocks noGrp="1"/>
          </p:cNvSpPr>
          <p:nvPr>
            <p:ph type="title"/>
          </p:nvPr>
        </p:nvSpPr>
        <p:spPr>
          <a:xfrm>
            <a:off x="937591" y="114124"/>
            <a:ext cx="10515600" cy="701731"/>
          </a:xfrm>
          <a:prstGeom prst="rect">
            <a:avLst/>
          </a:prstGeom>
          <a:noFill/>
        </p:spPr>
        <p:txBody>
          <a:bodyPr wrap="square" rtlCol="0">
            <a:spAutoFit/>
          </a:bodyPr>
          <a:lstStyle/>
          <a:p>
            <a:pPr algn="ctr"/>
            <a:r>
              <a:rPr lang="en-US" b="1" dirty="0">
                <a:latin typeface="+mj-lt"/>
              </a:rPr>
              <a:t>3. Constitutional law violated (continued</a:t>
            </a:r>
            <a:r>
              <a:rPr lang="en-US" b="1" dirty="0"/>
              <a:t>)</a:t>
            </a:r>
          </a:p>
        </p:txBody>
      </p:sp>
      <p:pic>
        <p:nvPicPr>
          <p:cNvPr id="6" name="Picture 2" descr="The True Meaning of Marbury v. Madison - Ricochet">
            <a:extLst>
              <a:ext uri="{FF2B5EF4-FFF2-40B4-BE49-F238E27FC236}">
                <a16:creationId xmlns:a16="http://schemas.microsoft.com/office/drawing/2014/main" id="{80557F69-70B3-497F-8820-580FB7E95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316" y="2562738"/>
            <a:ext cx="4114800" cy="3081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CAF031-5D3F-4E20-93D7-E783FC9C1865}"/>
              </a:ext>
            </a:extLst>
          </p:cNvPr>
          <p:cNvSpPr txBox="1"/>
          <p:nvPr/>
        </p:nvSpPr>
        <p:spPr>
          <a:xfrm>
            <a:off x="443114" y="5663852"/>
            <a:ext cx="11557552" cy="1384995"/>
          </a:xfrm>
          <a:prstGeom prst="rect">
            <a:avLst/>
          </a:prstGeom>
          <a:noFill/>
        </p:spPr>
        <p:txBody>
          <a:bodyPr wrap="square" rtlCol="0">
            <a:spAutoFit/>
          </a:bodyPr>
          <a:lstStyle/>
          <a:p>
            <a:pPr marL="0" indent="0" algn="l">
              <a:buNone/>
            </a:pPr>
            <a:r>
              <a:rPr lang="en-US" sz="2800" i="1" dirty="0">
                <a:solidFill>
                  <a:srgbClr val="333333"/>
                </a:solidFill>
              </a:rPr>
              <a:t>“(A)</a:t>
            </a:r>
            <a:r>
              <a:rPr lang="en-US" sz="2800" b="0" i="1" dirty="0">
                <a:solidFill>
                  <a:srgbClr val="333333"/>
                </a:solidFill>
                <a:effectLst/>
              </a:rPr>
              <a:t>n act of the legislature repugnant to the constitution is void…”</a:t>
            </a:r>
          </a:p>
          <a:p>
            <a:r>
              <a:rPr lang="en-US" sz="2800" dirty="0">
                <a:solidFill>
                  <a:srgbClr val="0070C0"/>
                </a:solidFill>
              </a:rPr>
              <a:t>https://www.law.cornell.edu/supremecourt/text/5/137</a:t>
            </a:r>
            <a:endParaRPr lang="en-US" sz="2800" b="0" i="1" dirty="0">
              <a:solidFill>
                <a:srgbClr val="0070C0"/>
              </a:solidFill>
              <a:effectLst/>
            </a:endParaRPr>
          </a:p>
          <a:p>
            <a:pPr marL="0" indent="0" algn="l">
              <a:buNone/>
            </a:pPr>
            <a:endParaRPr lang="en-US" sz="2800" b="0" i="1" dirty="0">
              <a:solidFill>
                <a:srgbClr val="333333"/>
              </a:solidFill>
              <a:effectLst/>
            </a:endParaRPr>
          </a:p>
        </p:txBody>
      </p:sp>
      <p:sp>
        <p:nvSpPr>
          <p:cNvPr id="9" name="Content Placeholder 2">
            <a:extLst>
              <a:ext uri="{FF2B5EF4-FFF2-40B4-BE49-F238E27FC236}">
                <a16:creationId xmlns:a16="http://schemas.microsoft.com/office/drawing/2014/main" id="{F8354315-6BA5-4A9A-BF88-F4CBAAAE5AE7}"/>
              </a:ext>
            </a:extLst>
          </p:cNvPr>
          <p:cNvSpPr txBox="1">
            <a:spLocks/>
          </p:cNvSpPr>
          <p:nvPr/>
        </p:nvSpPr>
        <p:spPr>
          <a:xfrm>
            <a:off x="557417" y="760456"/>
            <a:ext cx="11270145" cy="4819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3.6. American judicial review’s origin</a:t>
            </a:r>
          </a:p>
          <a:p>
            <a:pPr marL="0" indent="0">
              <a:buFont typeface="Arial" panose="020B0604020202020204" pitchFamily="34" charset="0"/>
              <a:buNone/>
            </a:pPr>
            <a:r>
              <a:rPr lang="en-US" dirty="0"/>
              <a:t>Judicial review was historically </a:t>
            </a:r>
            <a:r>
              <a:rPr lang="en-US" i="1" dirty="0"/>
              <a:t>not</a:t>
            </a:r>
            <a:r>
              <a:rPr lang="en-US" dirty="0"/>
              <a:t> expressly set forth in Article 3. Its official origin was </a:t>
            </a:r>
            <a:r>
              <a:rPr lang="en-US" i="1" dirty="0"/>
              <a:t>Marbury v. Madison</a:t>
            </a:r>
            <a:r>
              <a:rPr lang="en-US" dirty="0"/>
              <a:t> (1803):</a:t>
            </a:r>
          </a:p>
          <a:p>
            <a:pPr marL="0" indent="0">
              <a:buFont typeface="Arial" panose="020B0604020202020204" pitchFamily="34" charset="0"/>
              <a:buNone/>
            </a:pPr>
            <a:endParaRPr lang="en-US" u="sng"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5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2795</TotalTime>
  <Words>2676</Words>
  <Application>Microsoft Office PowerPoint</Application>
  <PresentationFormat>Widescreen</PresentationFormat>
  <Paragraphs>217</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Roe v. Wade, January 22, 1973  A Landmark Reform? Or a Constitutional Disaster?</vt:lpstr>
      <vt:lpstr> Table of Contents</vt:lpstr>
      <vt:lpstr>1. The Roe v. Wade Supreme Court </vt:lpstr>
      <vt:lpstr>PowerPoint Presentation</vt:lpstr>
      <vt:lpstr>PowerPoint Presentation</vt:lpstr>
      <vt:lpstr>PowerPoint Presentation</vt:lpstr>
      <vt:lpstr>PowerPoint Presentation</vt:lpstr>
      <vt:lpstr>PowerPoint Presentation</vt:lpstr>
      <vt:lpstr>3. Constitutional law violated (continued)</vt:lpstr>
      <vt:lpstr>PowerPoint Presentation</vt:lpstr>
      <vt:lpstr>4. Recover the stolen State power!</vt:lpstr>
      <vt:lpstr>4. Recover the stolen State power! (continued)</vt:lpstr>
      <vt:lpstr>4. Recover the stolen State power! (continued)</vt:lpstr>
      <vt:lpstr>14th  Amendment: “All persons born or naturalized in the United States, and subject to the jurisdiction thereof, are citizens of the United States and of the State wherein they reside…” “nor shall any State deprive any person of life, liberty, or property, without due process of law; (emphasis added)  Roe v. Wade 410 U.S. 113 (1973): “The appellee and certain amici argue that the fetus is a ‘person’ within the language and meaning of the Fourteenth Amendment...If this suggestion of personhood is established, the appellant's case, of course, collapses, for the fetus' right to life would then be guaranteed specifically by the Amendment…On the other hand...the appellee conceded on reargument that no case could be cited that holds that a fetus is a person within the meaning of the Fourteenth Amendment. (emphases added)</vt:lpstr>
      <vt:lpstr>5. Roe v. Wade vs. 14th Amendment, 1868 (continued)</vt:lpstr>
      <vt:lpstr> CHILD, CHILDREN, domestic relations. A child is the son or daughter in relation to the father or mother.  2. We will here consider the law, in general terms, as it relates to the condition, duties, and rights of children; and, afterwards, the extent which has been given to the word child or children by dispositions in wills and testaments. (emphasis added)  FOETICIDE, med. jur.1 Recently, this term has been applied to designate the act by which criminal abortion is produced. 1 Beck's Med. Jur. 288; Guy, Med. Jur. 133. See Infanticide; Prolicide.  Does not appear even once in Roe v. Wade.  FOETUS, med. jur.1  The unborn child. The name of embryo is sometimes given to it; but, although the terms are occasionally used indiscriminately, the latter is more frequently employed to designate the state of an unborn child during the first three months after conception, and by some until quickening. (emphasis added)  https://constitution.org/1-Constitution/bouv/bouvier_c.htm  1 Medical jurisprudence  </vt:lpstr>
      <vt:lpstr>PERSON. This word is applied to men, women and children, who are called natural persons. In law, man and person are not exactly-synonymous terms. Any human being is a man, whether he be a member of society or not, whatever may be the rank he holds, or whatever may be his age, sex, &amp;c. A person is a man considered according to the rank he holds in society, with all the rights to which the place he holds entitles him, and the duties which it imposes. 1 Bouv. Inst. n. 137. (emphasis added) https://constitution.org/1-Constitution/bouv/bouvier_c.htm  Comments:  1) A foetus is by defined as an “unborn child”, hence included in Bouvier’s definition of “person”, hence necessarily included, when applicable, to the 14th Amendment (life, but not liberty or property) 2) Had Justice Blackmun or the Roe v. Wade appellee found any case law “that holds that a fetus is a person within the meaning of the Fourteenth Amendment” (Roe v. Wade) – or not – should it not have been decided consistent with the legal definitions of “child”, “foetus”, and “person” when the 14th Amendment was ratified? </vt:lpstr>
      <vt:lpstr>PowerPoint Presentation</vt:lpstr>
      <vt:lpstr>PowerPoint Presentation</vt:lpstr>
      <vt:lpstr>6. The action required: States ignore Roe v. Wade</vt:lpstr>
      <vt:lpstr>6. The action required: Ignore Roe v. Wade (continued)</vt:lpstr>
      <vt:lpstr>7. Responses expected from the usual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Taymor</dc:creator>
  <cp:lastModifiedBy>Cindy Taymor</cp:lastModifiedBy>
  <cp:revision>162</cp:revision>
  <dcterms:created xsi:type="dcterms:W3CDTF">2021-09-09T23:24:00Z</dcterms:created>
  <dcterms:modified xsi:type="dcterms:W3CDTF">2023-11-21T23:22:35Z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1033-11.2.0.10233</vt:lpwstr>
  </property>
</Properties>
</file>